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709" r:id="rId3"/>
    <p:sldId id="710" r:id="rId4"/>
    <p:sldId id="600" r:id="rId5"/>
    <p:sldId id="654" r:id="rId6"/>
    <p:sldId id="655" r:id="rId7"/>
    <p:sldId id="727" r:id="rId8"/>
    <p:sldId id="593" r:id="rId9"/>
    <p:sldId id="713" r:id="rId10"/>
    <p:sldId id="680" r:id="rId11"/>
    <p:sldId id="602" r:id="rId12"/>
    <p:sldId id="726" r:id="rId13"/>
    <p:sldId id="580" r:id="rId14"/>
    <p:sldId id="604" r:id="rId15"/>
    <p:sldId id="723" r:id="rId16"/>
    <p:sldId id="679" r:id="rId17"/>
    <p:sldId id="606" r:id="rId18"/>
    <p:sldId id="669" r:id="rId19"/>
    <p:sldId id="728" r:id="rId20"/>
    <p:sldId id="659" r:id="rId21"/>
    <p:sldId id="656" r:id="rId22"/>
    <p:sldId id="673" r:id="rId23"/>
    <p:sldId id="715" r:id="rId24"/>
    <p:sldId id="660" r:id="rId25"/>
    <p:sldId id="719" r:id="rId26"/>
    <p:sldId id="672" r:id="rId27"/>
    <p:sldId id="720" r:id="rId28"/>
    <p:sldId id="670" r:id="rId29"/>
    <p:sldId id="671" r:id="rId30"/>
    <p:sldId id="721" r:id="rId31"/>
    <p:sldId id="722" r:id="rId32"/>
    <p:sldId id="674" r:id="rId33"/>
    <p:sldId id="675" r:id="rId34"/>
    <p:sldId id="676" r:id="rId35"/>
    <p:sldId id="658" r:id="rId36"/>
    <p:sldId id="677" r:id="rId37"/>
    <p:sldId id="714" r:id="rId38"/>
    <p:sldId id="730" r:id="rId39"/>
    <p:sldId id="729" r:id="rId40"/>
    <p:sldId id="682" r:id="rId41"/>
    <p:sldId id="279" r:id="rId42"/>
    <p:sldId id="284" r:id="rId43"/>
    <p:sldId id="276" r:id="rId44"/>
    <p:sldId id="280" r:id="rId45"/>
    <p:sldId id="281" r:id="rId46"/>
    <p:sldId id="665" r:id="rId47"/>
    <p:sldId id="666" r:id="rId48"/>
    <p:sldId id="667" r:id="rId49"/>
    <p:sldId id="29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407"/>
  </p:normalViewPr>
  <p:slideViewPr>
    <p:cSldViewPr snapToGrid="0" snapToObjects="1">
      <p:cViewPr varScale="1">
        <p:scale>
          <a:sx n="80" d="100"/>
          <a:sy n="80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06D7A-4226-E847-8F75-CCB1AD1B363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75C48-CB51-1F44-91FA-89DECD0C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31D6139C-0F50-DA42-9ED7-E0D7D75C7D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AF40B8C1-C287-0343-8E20-AE631D86F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C1E89417-7D25-CA49-B051-BDDD5AACE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7138185-6E8D-6D4B-A599-35B65D8DDD76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31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8941D9AC-40EC-A448-B300-D7B12CFED7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3313C5C1-E459-D74D-8285-53C705D45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551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6287598-9F0F-8948-AB4F-75006FBA52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62E8B6B6-8AAC-6144-AF01-D26185C66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DA588908-A528-0C42-A90E-1B16477D18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5A4E8E8-A7A0-5B49-B196-2E36C2C9644B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88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AC8D8F1C-0E55-0B45-B08A-819F001BE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>
            <a:extLst>
              <a:ext uri="{FF2B5EF4-FFF2-40B4-BE49-F238E27FC236}">
                <a16:creationId xmlns:a16="http://schemas.microsoft.com/office/drawing/2014/main" id="{36800A59-3C4D-4D49-A728-93C5EBF0B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088E6EA4-AEED-8741-B823-9C788180D3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2BF9BC-3703-8741-B238-C2CFA3545653}" type="slidenum">
              <a:rPr lang="en-US" altLang="en-US" smtClean="0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868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B0DE492B-FC9F-8142-ACE4-11953D542A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F7CF24C-9D55-A245-941B-BA31D8F72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98B251C7-1751-6D44-B378-08EC9A4D4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9B96C4-F869-0441-862A-DC97820A6B68}" type="slidenum">
              <a:rPr lang="en-US" altLang="en-US" smtClean="0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863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20FAA718-2FDF-3B41-80EE-29F37795CF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9549BCB-4E25-1D46-90A5-DD097C553F5E}" type="slidenum">
              <a:rPr lang="en-US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4" name="Rectangle 1">
            <a:extLst>
              <a:ext uri="{FF2B5EF4-FFF2-40B4-BE49-F238E27FC236}">
                <a16:creationId xmlns:a16="http://schemas.microsoft.com/office/drawing/2014/main" id="{A1B0FE5F-5B42-2A43-8CF9-B88FCB1DA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F4DDBEDF-AAEE-C748-9F33-47E438B59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94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id="{81F1A3BA-F77E-7246-B461-9C09744848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id="{D9BF404A-427C-0F45-89F0-C645664B7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FF88C308-6FDD-EE40-B3DB-28946D8E1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E068024-D22C-5545-93EF-3ED6399240FB}" type="slidenum">
              <a:rPr lang="en-US" altLang="en-US" smtClean="0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15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088332AD-9EE5-3A48-941C-B9FB71CA20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902489-3C46-B64B-991D-1916EC831BF5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5" name="Rectangle 1">
            <a:extLst>
              <a:ext uri="{FF2B5EF4-FFF2-40B4-BE49-F238E27FC236}">
                <a16:creationId xmlns:a16="http://schemas.microsoft.com/office/drawing/2014/main" id="{0F53FCEE-CD0A-BC4E-B55D-A6E476CDDC9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2">
            <a:extLst>
              <a:ext uri="{FF2B5EF4-FFF2-40B4-BE49-F238E27FC236}">
                <a16:creationId xmlns:a16="http://schemas.microsoft.com/office/drawing/2014/main" id="{A13BB38A-1750-C843-9DE6-531FE8380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305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9CF14DD3-B20E-8E4B-9D41-869ABF59D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C7BB18C-2043-8849-BAC7-762F370CA52F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9" name="Rectangle 1">
            <a:extLst>
              <a:ext uri="{FF2B5EF4-FFF2-40B4-BE49-F238E27FC236}">
                <a16:creationId xmlns:a16="http://schemas.microsoft.com/office/drawing/2014/main" id="{494B0272-84B3-694E-83C1-BA9096487A2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2">
            <a:extLst>
              <a:ext uri="{FF2B5EF4-FFF2-40B4-BE49-F238E27FC236}">
                <a16:creationId xmlns:a16="http://schemas.microsoft.com/office/drawing/2014/main" id="{C3B0C054-3195-EA44-8656-046F05B9F7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altLang="en-US" sz="16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77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E972B0FF-60DA-D143-8230-F00DAEAD11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292A714B-0B81-1948-B5D3-77D5E0DA0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8A2CDB90-CEA0-3149-9503-56F127D059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176253-D7E1-5247-A875-3DE98A054A6D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259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D5B84236-5D3C-4F45-825B-5FFEA50E2B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EDEAA7DF-1DEF-434E-89A5-4FC344AF2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0A89BDC3-4D2C-5A45-8A3D-0CA951ED39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A757D7-6E5C-6548-927D-FB162F093886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03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51769DD9-D903-0348-B5EE-937F608CE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DF8B51D5-93A1-7C4C-84A3-7E750F9E5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A1469D42-8A13-A648-9448-DF132ACD0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91E008E-323E-A845-BA2E-5821AC51BA67}" type="slidenum">
              <a:rPr lang="en-US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5CD54402-BEBD-3643-B870-9D94BB38C9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E96FC0A1-C9C9-6542-91FD-FC420A55A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1C606537-108D-8642-B81D-75AB33763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6745DA5-13E4-9840-B063-126C644EA599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188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25C2707D-6B23-AB49-83CA-4E8374E53B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4E19D099-B8C4-264D-90E8-8011F3839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9805B5F1-D5FF-E643-9A9B-D7AD28928D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C4412C-44E3-0C4D-B9CB-AC479062A7AE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20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10EACEF1-96E9-B04B-9E48-35784438D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02D0FBBB-2A36-FC46-A7E5-D7BB59CB4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35D9EA59-A330-9B43-831D-26687A393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8D0A4E-454F-014C-B268-3AC76C845419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474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E3288BC6-E672-8747-A952-E07B41D6CF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4AB2C2F8-5439-CF42-9170-BE9EB9D9A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64A732AE-9D01-404C-A9E0-5E27714817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C41001-A714-AF4B-A0BA-DF59ED5DBBB2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27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26C1C286-6421-234D-92D4-55E9F96AE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8A277DC6-52C8-5E41-934A-D2B3E8EF5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AE3A2832-2BAB-B446-B4C0-A18C2F54B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354EE78-CA7F-A34E-80F4-EC1F1CB5866A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77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09049680-6E39-B643-973F-54693DECAF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50B6E34F-CE3E-C34D-BD52-10F9C3661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2CA9F957-8E6D-FF40-A626-2BFAB79704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3F61DF6-7AA0-6E49-98A3-20F4E6B52E96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07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D67B6154-BD93-F84D-8828-751A6F868D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90F8B8B6-F119-9740-816E-AF4039EA3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69BC76CC-B50D-4842-9BCC-2C1DBD1A2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88811F-55AE-E645-9593-A85CC39E7C10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881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56B0F9C1-9385-C14B-994B-F6CF462091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C57FA475-A46D-B145-A279-4BB33F3A2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0E5A8AE8-CF8B-C54F-BD9E-42F58AC1BA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C96903-F159-144C-AE94-30D8F6D5E0C8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524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B7C48927-960A-E54B-9A00-B9D6973718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154CA566-8900-3141-B78A-272707579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B95EE747-3C48-1547-A1A0-2D5667C19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2206E6-19B3-914A-BB42-39B0414F584E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32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4A037ACF-F061-3D4F-86B0-2C45C311A9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502D0D69-38F6-B84B-91E6-3E225398D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A8046CFE-C113-3C41-9FDB-B6C3099307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6DA2109-5BE8-2641-889E-9B615DD1B9AF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75903D89-FF06-464B-B5FE-2DF4F4618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9A3FA46-425D-754B-A27A-8861655421CC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4" name="Rectangle 1">
            <a:extLst>
              <a:ext uri="{FF2B5EF4-FFF2-40B4-BE49-F238E27FC236}">
                <a16:creationId xmlns:a16="http://schemas.microsoft.com/office/drawing/2014/main" id="{752B5B86-1645-C54F-B0F5-DA1DAC08C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1E8110BF-83B8-114B-ABC7-161BF53A17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13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48D3B809-CFFA-4445-B898-E6297CDC36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41B4DB1E-F182-F54D-AE07-7A218A6B2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1E981BAB-09FE-1242-8E4F-1C5BF9FB5669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686053B1-B77D-9B45-BE6D-653C38CE66A9}" type="slidenum">
              <a:rPr lang="en-US" altLang="en-US" sz="1200">
                <a:latin typeface="Times New Roman" panose="02020603050405020304" pitchFamily="18" charset="0"/>
              </a:rPr>
              <a:pPr algn="r"/>
              <a:t>46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05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ED5C832E-60D8-354A-84AF-667C76ADB7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D2E21B05-2093-F646-BF72-1696DD41A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DB40355D-5E2A-844A-9544-93DE26FADFF9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2085215F-2E8A-5A4D-B3E7-8BF06DCBD6A2}" type="slidenum">
              <a:rPr lang="en-US" altLang="en-US" sz="1200">
                <a:latin typeface="Times New Roman" panose="02020603050405020304" pitchFamily="18" charset="0"/>
              </a:rPr>
              <a:pPr algn="r"/>
              <a:t>47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33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7B0CD0C7-302F-D343-AEA4-9FAC734B7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10CE0221-E95F-EF42-B304-780B7DDBB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59591562-B6BE-1549-844D-7F78395C517D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8C542AB9-BA13-0949-9818-4CDE249A12EE}" type="slidenum">
              <a:rPr lang="en-US" altLang="en-US" sz="1200">
                <a:latin typeface="Times New Roman" panose="02020603050405020304" pitchFamily="18" charset="0"/>
              </a:rPr>
              <a:pPr algn="r"/>
              <a:t>48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97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78936EC2-81F3-FE49-905A-437335C6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AEFFEC89-7D52-BC42-ABE0-1DF7DE8282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E35D7E2A-63F7-9446-AC6B-AAB68CDB46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4D0CE1-D363-414B-95F9-767EA3034EB0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71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683AEB0C-DF89-4D41-96DD-B9C744F439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6C8ADEC-E1BD-5E4E-87A4-CCF2090CBFF3}" type="slidenum">
              <a:rPr lang="en-US" altLang="en-US" smtClean="0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2" name="Rectangle 1">
            <a:extLst>
              <a:ext uri="{FF2B5EF4-FFF2-40B4-BE49-F238E27FC236}">
                <a16:creationId xmlns:a16="http://schemas.microsoft.com/office/drawing/2014/main" id="{5A29A0CC-1E97-6546-92A8-EF041B06A5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47D9219A-3284-414E-BDE2-156025FED8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altLang="en-US" sz="1600" dirty="0"/>
          </a:p>
          <a:p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5816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73B800DC-5645-2F46-BFF1-F671EE46AD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CA5ED85C-6C37-754F-9949-6097210B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9C443614-7A57-D44A-AF6B-8BF525824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AA7E312-016E-9343-A4B3-DEB51CB61407}" type="slidenum">
              <a:rPr lang="en-US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6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1B46BD1-F437-914F-A7AE-D9120159A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34C46602-C0D6-C841-9248-E85E46BF6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56694FCD-3125-0145-99E3-B0B602089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74C9BFE-B9F7-EF48-9ED2-A4EF8C0B72C8}" type="slidenum">
              <a:rPr lang="en-US" altLang="en-US" smtClean="0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32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F9CEFFD7-0452-7C4E-A282-658DD37E5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44A382DC-B4D2-3841-A8E5-3199B1B35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6745CA5B-6CBE-4A44-9C5E-B85E28D242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683E55-6FC6-B345-91CF-C262EDE7BD71}" type="slidenum">
              <a:rPr lang="en-US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666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56BCD674-F3DC-3145-8C31-A196DCDB4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8707B16B-AA69-2646-9499-417E63098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16073DE8-0AB2-D944-8780-7658D70A2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4E67EF7-9AD3-A144-B934-F9D4E770766C}" type="slidenum">
              <a:rPr lang="en-US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54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75F08208-A7CC-1240-86AA-7304630BF6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852B3B3F-8E70-5648-B96D-5EC351B69A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D7A1DBFA-8AFB-6849-AC89-DDD4FDBCCC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74795CF-3A24-3B4D-8591-F9A139239954}" type="slidenum">
              <a:rPr lang="en-US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4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E49A-3A96-4F40-8408-BE3C0E5B1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79FF0-25DE-0648-BEA4-07B04D26B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927FC-5C62-5D47-8EB2-AE057BEF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52249-5E8F-7042-8E96-A1A5D7F0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51E82-A910-454B-95DD-EE473805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2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7F4A-739D-F545-99D7-848DCA18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C14E3-3CFE-0345-B40A-AEF0C6570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26607-217E-6847-B987-A399ED90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75AC9-9974-6A49-85B6-39B2FDC7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1C6A4-98F9-8B46-B744-1B237D96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4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31A80A-7733-894B-B404-EDB82F052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97411-2181-FB47-8AD1-89FA581E5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559A9-5025-714B-9D96-E10C1AF1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D0E7C-E96F-FD47-AEB9-BCA2D329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2771-AB53-E345-A954-B5672347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7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CDAD-5362-3F4A-B46F-719406D7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C7BC0-E463-F24C-918E-B85A37D6F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04500-AB62-8F4F-9DAB-CFE1D0CFF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C0268-1FDB-624F-A2AB-7DDC996F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80E9-C9B9-A848-9EA8-58BA3354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32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52C5-0933-8244-B2A2-CF156D95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106C1-0C28-2845-9B28-AD7160967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984AE-239E-244A-8804-30F673A8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403C7-82CA-264D-B6B0-0AE5DA5A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7061-22C9-EE4E-B3E6-F10E4959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3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CEF0-BCD7-9946-9936-0B5A1973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F53F-E3D7-D741-A431-DCD648FB2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18CB8-F641-CF40-B618-A7833C06A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0CA36-0E0B-7045-A266-A23A7E55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0C340-14BE-D242-AD32-D9C805FC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0D5BE-109C-5840-AE88-238F343E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0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774B-217C-A744-AD37-B0511C86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CD48C-133B-C84F-B1A6-6C9F211F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D49F2-C343-F84C-8C93-0FF445972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EC867F-13FC-054F-9672-EF3154C32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02BA9-5796-2742-8BA6-CBCD0E16C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E3AB5-5C01-AE4B-888A-3E20E02B7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B7C62E-91B8-D348-80B5-40EA5FB82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CC0C4-1978-A64E-9B97-61CBF928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40F4-871F-7048-B07D-2B67D7B5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04A03-5BE5-9A4A-8AA8-D584C9A3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04A3E-DD9B-2A48-BFC4-E63980D3D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2D310-E098-2248-9660-1A45E8CB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4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189AB-E2D0-0741-A1FC-FA24A935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E7AA7-E39C-DC42-9099-D5F72222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4293C-B061-9943-B37F-A25470E0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5AB2-6D5B-9543-A7D7-FFA546B4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041A-E8F4-874A-84E3-03AB79946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C95C7-7EA2-5544-9720-8C3E9E8F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438D6-2C11-5040-92C8-E2CA30A7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E0358-CFD8-0C45-A3BC-35FA15DC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64D0A-7FE9-EC44-A965-87BD4C2E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6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F850F-EE59-FD4B-B783-38EE8521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6B268B-E102-5F47-A781-884543F63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C1BC-1A3C-EA4F-BFF5-8E3A686D3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07323-20B8-2045-A6BF-B5AE5150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AFB78-D541-044F-B81F-026069B0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3C147-BDE4-0E42-9881-8F431267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3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B9164-91D2-4C4F-861A-E23AEF84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9DDA1-4A02-D945-8208-A3E5ECA5E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01BC-33B5-DD45-8CEF-7E384D93F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24538-C575-E84D-A5DB-13647399106A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E479B-C50C-344E-BB84-B43942E4C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5740F-F871-1C47-A0A9-2D8FDE974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38A45-01CC-9047-BE65-1F72D8EE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6">
            <a:extLst>
              <a:ext uri="{FF2B5EF4-FFF2-40B4-BE49-F238E27FC236}">
                <a16:creationId xmlns:a16="http://schemas.microsoft.com/office/drawing/2014/main" id="{58DD6653-2232-944E-80C0-F6F2BEB6CE0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971800" y="1447801"/>
            <a:ext cx="6324600" cy="1470025"/>
          </a:xfrm>
        </p:spPr>
        <p:txBody>
          <a:bodyPr/>
          <a:lstStyle/>
          <a:p>
            <a:pPr rtl="0" eaLnBrk="1" hangingPunct="1"/>
            <a:r>
              <a:rPr lang="en-US" altLang="en-US"/>
              <a:t>Traumatic Brain  Injury (TBI) </a:t>
            </a:r>
          </a:p>
        </p:txBody>
      </p:sp>
      <p:pic>
        <p:nvPicPr>
          <p:cNvPr id="26626" name="Picture 5" descr="car-accident.jpg">
            <a:extLst>
              <a:ext uri="{FF2B5EF4-FFF2-40B4-BE49-F238E27FC236}">
                <a16:creationId xmlns:a16="http://schemas.microsoft.com/office/drawing/2014/main" id="{CB0EDB94-0162-7D43-AE7F-3A5A0744E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10000"/>
            <a:ext cx="360045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268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C3DEFEAF-89F9-0F45-B35A-EE16D1FC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04800"/>
            <a:ext cx="8229600" cy="1143000"/>
          </a:xfrm>
        </p:spPr>
        <p:txBody>
          <a:bodyPr rtlCol="1">
            <a:normAutofit fontScale="90000"/>
          </a:bodyPr>
          <a:lstStyle/>
          <a:p>
            <a:pPr>
              <a:defRPr/>
            </a:pPr>
            <a:r>
              <a:rPr lang="en-US" altLang="en-US" sz="4800" b="1" u="sng" dirty="0"/>
              <a:t>Diffuse</a:t>
            </a:r>
            <a:r>
              <a:rPr lang="en-US" altLang="en-US" dirty="0"/>
              <a:t>  Brain Injury</a:t>
            </a:r>
            <a:br>
              <a:rPr lang="en-US" altLang="en-US" dirty="0"/>
            </a:br>
            <a:endParaRPr lang="ar-J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2E61-BA46-9C4F-BF65-978FB1BE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>
            <a:normAutofit/>
          </a:bodyPr>
          <a:lstStyle/>
          <a:p>
            <a:pPr marL="363538" indent="-363538">
              <a:lnSpc>
                <a:spcPct val="95000"/>
              </a:lnSpc>
              <a:spcBef>
                <a:spcPct val="0"/>
              </a:spcBef>
              <a:defRPr/>
            </a:pPr>
            <a:r>
              <a:rPr lang="en-US" altLang="en-US" sz="2400" dirty="0">
                <a:cs typeface="+mj-cs"/>
              </a:rPr>
              <a:t>Injury is not </a:t>
            </a:r>
            <a:r>
              <a:rPr lang="en-US" altLang="en-US" sz="2400" dirty="0" err="1">
                <a:cs typeface="+mj-cs"/>
              </a:rPr>
              <a:t>pinpointable</a:t>
            </a:r>
            <a:endParaRPr lang="en-US" altLang="en-US" sz="2400" dirty="0">
              <a:cs typeface="+mj-cs"/>
            </a:endParaRPr>
          </a:p>
          <a:p>
            <a:pPr marL="363538" indent="-363538">
              <a:lnSpc>
                <a:spcPct val="95000"/>
              </a:lnSpc>
              <a:spcBef>
                <a:spcPct val="0"/>
              </a:spcBef>
              <a:buNone/>
              <a:defRPr/>
            </a:pPr>
            <a:endParaRPr lang="en-US" altLang="en-US" sz="2400" dirty="0">
              <a:cs typeface="+mj-cs"/>
            </a:endParaRPr>
          </a:p>
          <a:p>
            <a:pPr marL="363538" indent="-363538">
              <a:lnSpc>
                <a:spcPct val="95000"/>
              </a:lnSpc>
              <a:spcBef>
                <a:spcPct val="0"/>
              </a:spcBef>
              <a:defRPr/>
            </a:pPr>
            <a:r>
              <a:rPr lang="en-US" altLang="en-US" sz="2400" dirty="0">
                <a:cs typeface="+mj-cs"/>
              </a:rPr>
              <a:t>Usually from closed head sudden rotational deceleration. (e.g. Head hitting the airbag) </a:t>
            </a:r>
          </a:p>
          <a:p>
            <a:pPr marL="363538" indent="-363538">
              <a:lnSpc>
                <a:spcPct val="95000"/>
              </a:lnSpc>
              <a:spcBef>
                <a:spcPct val="0"/>
              </a:spcBef>
              <a:buNone/>
              <a:defRPr/>
            </a:pPr>
            <a:endParaRPr lang="en-US" altLang="en-US" sz="2400" dirty="0">
              <a:cs typeface="+mj-cs"/>
            </a:endParaRPr>
          </a:p>
          <a:p>
            <a:pPr>
              <a:buNone/>
              <a:defRPr/>
            </a:pPr>
            <a:endParaRPr lang="ar-JO" sz="2400" dirty="0">
              <a:cs typeface="+mj-cs"/>
            </a:endParaRPr>
          </a:p>
        </p:txBody>
      </p:sp>
      <p:pic>
        <p:nvPicPr>
          <p:cNvPr id="40963" name="Content Placeholder 3" descr="whiplash.jpg">
            <a:extLst>
              <a:ext uri="{FF2B5EF4-FFF2-40B4-BE49-F238E27FC236}">
                <a16:creationId xmlns:a16="http://schemas.microsoft.com/office/drawing/2014/main" id="{DC0EB492-CA61-5B42-9C3F-2CB100EEC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3048000"/>
            <a:ext cx="33512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133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5277F080-C7F2-CA4C-988C-E7247E0C0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87362"/>
          </a:xfrm>
        </p:spPr>
        <p:txBody>
          <a:bodyPr>
            <a:normAutofit fontScale="90000"/>
          </a:bodyPr>
          <a:lstStyle/>
          <a:p>
            <a:pPr algn="l" rtl="0" eaLnBrk="1" hangingPunct="1"/>
            <a:r>
              <a:rPr lang="en-US" altLang="en-US" sz="3600"/>
              <a:t>Diffuse vs. Focal injuries 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7CFD6C1-448E-7640-979A-75CB7D12B1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838200"/>
            <a:ext cx="8229600" cy="5486400"/>
          </a:xfrm>
        </p:spPr>
        <p:txBody>
          <a:bodyPr rtlCol="1">
            <a:normAutofit fontScale="92500" lnSpcReduction="10000"/>
          </a:bodyPr>
          <a:lstStyle/>
          <a:p>
            <a:pPr>
              <a:buNone/>
              <a:defRPr/>
            </a:pPr>
            <a:r>
              <a:rPr lang="en-US" altLang="en-US" b="1" u="sng" dirty="0">
                <a:solidFill>
                  <a:srgbClr val="FF0000"/>
                </a:solidFill>
                <a:cs typeface="+mj-cs"/>
              </a:rPr>
              <a:t>DIFFUSE LESIONS</a:t>
            </a:r>
            <a:endParaRPr lang="en-US" altLang="en-US" sz="2400" dirty="0">
              <a:cs typeface="+mj-cs"/>
            </a:endParaRPr>
          </a:p>
          <a:p>
            <a:pPr algn="l" rtl="0">
              <a:defRPr/>
            </a:pPr>
            <a:r>
              <a:rPr lang="en-US" altLang="en-US" dirty="0">
                <a:cs typeface="+mj-cs"/>
              </a:rPr>
              <a:t>Traumatic axonal injuries= </a:t>
            </a:r>
            <a:r>
              <a:rPr lang="en-GB" dirty="0"/>
              <a:t>Diffuse axonal injuries</a:t>
            </a:r>
            <a:endParaRPr lang="en-US" dirty="0"/>
          </a:p>
          <a:p>
            <a:pPr lvl="1" algn="l" rtl="0">
              <a:defRPr/>
            </a:pPr>
            <a:r>
              <a:rPr lang="en-GB" b="1" dirty="0"/>
              <a:t>Common and devastating</a:t>
            </a:r>
            <a:endParaRPr lang="en-US" b="1" dirty="0"/>
          </a:p>
          <a:p>
            <a:pPr lvl="1" algn="l" rtl="0">
              <a:defRPr/>
            </a:pPr>
            <a:r>
              <a:rPr lang="en-GB" dirty="0"/>
              <a:t>Shearing injuries affecting long axonal tracts</a:t>
            </a:r>
            <a:endParaRPr lang="en-US" sz="2000" dirty="0"/>
          </a:p>
          <a:p>
            <a:pPr lvl="2" algn="l" rtl="0">
              <a:defRPr/>
            </a:pPr>
            <a:r>
              <a:rPr lang="en-GB" dirty="0"/>
              <a:t>Acceleration</a:t>
            </a:r>
            <a:endParaRPr lang="en-US" dirty="0"/>
          </a:p>
          <a:p>
            <a:pPr lvl="2" algn="l" rtl="0">
              <a:defRPr/>
            </a:pPr>
            <a:r>
              <a:rPr lang="en-GB" dirty="0"/>
              <a:t>Deceleration</a:t>
            </a:r>
            <a:endParaRPr lang="en-US" dirty="0"/>
          </a:p>
          <a:p>
            <a:pPr lvl="2" algn="l" rtl="0">
              <a:defRPr/>
            </a:pPr>
            <a:r>
              <a:rPr lang="en-GB" dirty="0"/>
              <a:t>Rotation</a:t>
            </a:r>
            <a:endParaRPr lang="en-US" dirty="0"/>
          </a:p>
          <a:p>
            <a:pPr>
              <a:defRPr/>
            </a:pPr>
            <a:endParaRPr lang="en-US" altLang="en-US" sz="2400" dirty="0">
              <a:cs typeface="+mj-cs"/>
            </a:endParaRPr>
          </a:p>
          <a:p>
            <a:pPr>
              <a:defRPr/>
            </a:pPr>
            <a:endParaRPr lang="en-US" altLang="en-US" sz="2400" dirty="0">
              <a:cs typeface="+mj-cs"/>
            </a:endParaRPr>
          </a:p>
          <a:p>
            <a:pPr>
              <a:defRPr/>
            </a:pPr>
            <a:endParaRPr lang="en-US" altLang="en-US" sz="2400" dirty="0">
              <a:cs typeface="+mj-cs"/>
            </a:endParaRPr>
          </a:p>
          <a:p>
            <a:pPr>
              <a:defRPr/>
            </a:pPr>
            <a:r>
              <a:rPr lang="en-US" altLang="en-US" sz="2400" dirty="0">
                <a:cs typeface="+mj-cs"/>
              </a:rPr>
              <a:t>Brainstem is more stable than the cerebrum (rotates around brainstem) </a:t>
            </a:r>
          </a:p>
          <a:p>
            <a:pPr>
              <a:defRPr/>
            </a:pPr>
            <a:endParaRPr lang="en-US" altLang="en-US" sz="2400" dirty="0">
              <a:cs typeface="+mj-cs"/>
            </a:endParaRPr>
          </a:p>
          <a:p>
            <a:pPr>
              <a:defRPr/>
            </a:pPr>
            <a:r>
              <a:rPr lang="en-US" altLang="en-US" sz="2400" dirty="0">
                <a:cs typeface="+mj-cs"/>
              </a:rPr>
              <a:t>Rotation = stretch or shear force on the long axons that transmit information throughout the brain and brainstem =</a:t>
            </a:r>
            <a:endParaRPr lang="en-US" altLang="en-US" sz="1600" dirty="0">
              <a:cs typeface="+mj-cs"/>
            </a:endParaRPr>
          </a:p>
        </p:txBody>
      </p:sp>
      <p:pic>
        <p:nvPicPr>
          <p:cNvPr id="43011" name="image9.jpeg">
            <a:extLst>
              <a:ext uri="{FF2B5EF4-FFF2-40B4-BE49-F238E27FC236}">
                <a16:creationId xmlns:a16="http://schemas.microsoft.com/office/drawing/2014/main" id="{2DCB54FA-B53D-1142-8931-D1EBEA1C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67000"/>
            <a:ext cx="31369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94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18.jpeg">
            <a:extLst>
              <a:ext uri="{FF2B5EF4-FFF2-40B4-BE49-F238E27FC236}">
                <a16:creationId xmlns:a16="http://schemas.microsoft.com/office/drawing/2014/main" id="{246C26D3-C84E-A342-AC77-9D7C28FE692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19200"/>
            <a:ext cx="615315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08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4">
            <a:extLst>
              <a:ext uri="{FF2B5EF4-FFF2-40B4-BE49-F238E27FC236}">
                <a16:creationId xmlns:a16="http://schemas.microsoft.com/office/drawing/2014/main" id="{142570CF-7042-6443-A523-F2C891667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1"/>
            <a:ext cx="5867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0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Diffuse  axonal injury</a:t>
            </a:r>
          </a:p>
        </p:txBody>
      </p:sp>
      <p:pic>
        <p:nvPicPr>
          <p:cNvPr id="47106" name="Picture 1">
            <a:extLst>
              <a:ext uri="{FF2B5EF4-FFF2-40B4-BE49-F238E27FC236}">
                <a16:creationId xmlns:a16="http://schemas.microsoft.com/office/drawing/2014/main" id="{2ADE9C9D-94CF-2D46-8668-E7FF3BF97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19200"/>
            <a:ext cx="698500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22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01C66A8A-A8D7-714F-80E5-E19A21F0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pPr algn="l" rtl="0" eaLnBrk="1" hangingPunct="1"/>
            <a:r>
              <a:rPr lang="en-US" altLang="en-US" sz="3600">
                <a:solidFill>
                  <a:srgbClr val="FF0000"/>
                </a:solidFill>
              </a:rPr>
              <a:t>Diffuse axonal injuries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52DD055-3A79-E444-BDFB-5CA1D0EF90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143000"/>
            <a:ext cx="8229600" cy="5486400"/>
          </a:xfrm>
        </p:spPr>
        <p:txBody>
          <a:bodyPr rtlCol="1">
            <a:normAutofit/>
          </a:bodyPr>
          <a:lstStyle/>
          <a:p>
            <a:pPr>
              <a:defRPr/>
            </a:pPr>
            <a:r>
              <a:rPr lang="en-US" altLang="en-US" dirty="0">
                <a:cs typeface="+mj-cs"/>
              </a:rPr>
              <a:t>Results in coma </a:t>
            </a:r>
          </a:p>
          <a:p>
            <a:pPr>
              <a:defRPr/>
            </a:pPr>
            <a:r>
              <a:rPr lang="en-US" altLang="en-US" dirty="0">
                <a:cs typeface="+mj-cs"/>
              </a:rPr>
              <a:t>If the axonal injury was mild </a:t>
            </a:r>
            <a:r>
              <a:rPr lang="en-US" altLang="en-US" dirty="0">
                <a:cs typeface="+mj-cs"/>
                <a:sym typeface="Wingdings" pitchFamily="2" charset="2"/>
              </a:rPr>
              <a:t> coma reverse quickly </a:t>
            </a:r>
          </a:p>
          <a:p>
            <a:pPr>
              <a:defRPr/>
            </a:pPr>
            <a:r>
              <a:rPr lang="en-US" altLang="en-US" dirty="0">
                <a:cs typeface="+mj-cs"/>
                <a:sym typeface="Wingdings" pitchFamily="2" charset="2"/>
              </a:rPr>
              <a:t>If axons were ruptured vegetative </a:t>
            </a:r>
          </a:p>
          <a:p>
            <a:pPr>
              <a:defRPr/>
            </a:pPr>
            <a:r>
              <a:rPr lang="en-US" altLang="en-US" dirty="0">
                <a:cs typeface="+mj-cs"/>
                <a:sym typeface="Wingdings" pitchFamily="2" charset="2"/>
              </a:rPr>
              <a:t>Recovery from coma  </a:t>
            </a:r>
            <a:r>
              <a:rPr lang="en-US" dirty="0">
                <a:cs typeface="+mj-cs"/>
              </a:rPr>
              <a:t>progresses to a period of confusion with impaired attention and </a:t>
            </a:r>
            <a:r>
              <a:rPr lang="en-US" b="1" dirty="0">
                <a:cs typeface="+mj-cs"/>
              </a:rPr>
              <a:t>PTA.</a:t>
            </a:r>
            <a:endParaRPr lang="en-US" altLang="en-US" dirty="0">
              <a:cs typeface="+mj-cs"/>
              <a:sym typeface="Wingdings" pitchFamily="2" charset="2"/>
            </a:endParaRPr>
          </a:p>
          <a:p>
            <a:pPr algn="l" rtl="0">
              <a:defRPr/>
            </a:pPr>
            <a:r>
              <a:rPr lang="en-US" altLang="en-US" b="1" dirty="0">
                <a:cs typeface="+mj-cs"/>
                <a:sym typeface="Wingdings" pitchFamily="2" charset="2"/>
              </a:rPr>
              <a:t>WHAT IS THE PTA?</a:t>
            </a:r>
            <a:endParaRPr lang="en-US" dirty="0"/>
          </a:p>
          <a:p>
            <a:pPr>
              <a:defRPr/>
            </a:pPr>
            <a:endParaRPr lang="en-US" altLang="en-US" sz="2000" dirty="0">
              <a:cs typeface="+mj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397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2CEC66B2-998E-8541-B927-45281FB0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>
                <a:solidFill>
                  <a:srgbClr val="FF0000"/>
                </a:solidFill>
              </a:rPr>
              <a:t>Diffuse axonal injuries </a:t>
            </a:r>
            <a:endParaRPr lang="ar-JO" altLang="en-US"/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4ABA4EAB-117D-2F40-A757-F9B604DC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447800"/>
            <a:ext cx="8610600" cy="4800600"/>
          </a:xfrm>
        </p:spPr>
        <p:txBody>
          <a:bodyPr/>
          <a:lstStyle/>
          <a:p>
            <a:pPr algn="l" rtl="0" eaLnBrk="1" hangingPunct="1">
              <a:buFont typeface="Arial" panose="020B0604020202020204" pitchFamily="34" charset="0"/>
              <a:buNone/>
            </a:pPr>
            <a:r>
              <a:rPr lang="en-US" altLang="en-US">
                <a:sym typeface="Wingdings" pitchFamily="2" charset="2"/>
              </a:rPr>
              <a:t>When confusion clears  cognitive impairments are evident </a:t>
            </a:r>
          </a:p>
          <a:p>
            <a:pPr lvl="1" algn="l" rtl="0" eaLnBrk="1" hangingPunct="1"/>
            <a:r>
              <a:rPr lang="en-US" altLang="en-US" sz="2000">
                <a:sym typeface="Wingdings" pitchFamily="2" charset="2"/>
              </a:rPr>
              <a:t>Reduced mental processing speed &amp; efficiency </a:t>
            </a:r>
          </a:p>
          <a:p>
            <a:pPr lvl="1" algn="l" rtl="0" eaLnBrk="1" hangingPunct="1"/>
            <a:r>
              <a:rPr lang="en-US" altLang="en-US" sz="2000">
                <a:sym typeface="Wingdings" pitchFamily="2" charset="2"/>
              </a:rPr>
              <a:t>Difficulty with divided –attention tasks </a:t>
            </a:r>
          </a:p>
          <a:p>
            <a:pPr lvl="1" algn="l" rtl="0" eaLnBrk="1" hangingPunct="1"/>
            <a:r>
              <a:rPr lang="en-US" altLang="en-US" sz="2000">
                <a:sym typeface="Wingdings" pitchFamily="2" charset="2"/>
              </a:rPr>
              <a:t>Difficulties in higher-level functions (abstract  reasoning, planning, problem solving )</a:t>
            </a:r>
          </a:p>
          <a:p>
            <a:pPr lvl="1" algn="l" rtl="0" eaLnBrk="1" hangingPunct="1"/>
            <a:r>
              <a:rPr lang="en-US" altLang="en-US" sz="2000">
                <a:sym typeface="Wingdings" pitchFamily="2" charset="2"/>
              </a:rPr>
              <a:t>Behavioral problems</a:t>
            </a:r>
            <a:endParaRPr lang="ar-JO" altLang="en-US" sz="3200"/>
          </a:p>
        </p:txBody>
      </p:sp>
    </p:spTree>
    <p:extLst>
      <p:ext uri="{BB962C8B-B14F-4D97-AF65-F5344CB8AC3E}">
        <p14:creationId xmlns:p14="http://schemas.microsoft.com/office/powerpoint/2010/main" val="37284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C41A3A5-2558-324E-AD57-90C3CB23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1" hangingPunct="1"/>
            <a:endParaRPr lang="ar-JO" altLang="en-US"/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F77DE23C-9430-5540-8498-3265E69C47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6500" y="846139"/>
            <a:ext cx="7239000" cy="5965825"/>
          </a:xfrm>
          <a:noFill/>
        </p:spPr>
      </p:pic>
    </p:spTree>
    <p:extLst>
      <p:ext uri="{BB962C8B-B14F-4D97-AF65-F5344CB8AC3E}">
        <p14:creationId xmlns:p14="http://schemas.microsoft.com/office/powerpoint/2010/main" val="506524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9DFAA034-709C-0B43-BD5E-CB52A2B68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85963" y="228600"/>
            <a:ext cx="8229600" cy="1143000"/>
          </a:xfrm>
        </p:spPr>
        <p:txBody>
          <a:bodyPr/>
          <a:lstStyle/>
          <a:p>
            <a:pPr algn="l" rtl="0" eaLnBrk="1" hangingPunct="1"/>
            <a:r>
              <a:rPr lang="en-US" altLang="en-US"/>
              <a:t>Cranial Nerve Damage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3874976-258B-4E4E-A315-C1F7C13290F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5000" y="1371600"/>
            <a:ext cx="8305800" cy="5181600"/>
          </a:xfrm>
        </p:spPr>
        <p:txBody>
          <a:bodyPr rtlCol="1">
            <a:normAutofit/>
          </a:bodyPr>
          <a:lstStyle/>
          <a:p>
            <a:pPr marL="542925" lvl="1" indent="-357188">
              <a:defRPr/>
            </a:pPr>
            <a:r>
              <a:rPr lang="en-US" altLang="en-US" b="1" dirty="0">
                <a:cs typeface="+mj-cs"/>
              </a:rPr>
              <a:t>Can be:</a:t>
            </a:r>
          </a:p>
          <a:p>
            <a:pPr marL="720725" lvl="1" indent="-360363">
              <a:buFont typeface="+mj-lt"/>
              <a:buAutoNum type="arabicPeriod"/>
              <a:defRPr/>
            </a:pPr>
            <a:r>
              <a:rPr lang="en-US" altLang="en-US" sz="2200" dirty="0">
                <a:cs typeface="+mj-cs"/>
              </a:rPr>
              <a:t> torn </a:t>
            </a:r>
          </a:p>
          <a:p>
            <a:pPr marL="720725" lvl="1" indent="-360363">
              <a:buFont typeface="+mj-lt"/>
              <a:buAutoNum type="arabicPeriod"/>
              <a:defRPr/>
            </a:pPr>
            <a:r>
              <a:rPr lang="en-US" altLang="en-US" sz="2200" dirty="0">
                <a:cs typeface="+mj-cs"/>
              </a:rPr>
              <a:t>stretched </a:t>
            </a:r>
          </a:p>
          <a:p>
            <a:pPr marL="720725" lvl="1" indent="-360363">
              <a:buFont typeface="+mj-lt"/>
              <a:buAutoNum type="arabicPeriod"/>
              <a:defRPr/>
            </a:pPr>
            <a:r>
              <a:rPr lang="en-US" altLang="en-US" sz="2200" dirty="0">
                <a:cs typeface="+mj-cs"/>
              </a:rPr>
              <a:t>contused</a:t>
            </a:r>
            <a:endParaRPr lang="en-US" altLang="en-US" dirty="0">
              <a:cs typeface="+mj-cs"/>
            </a:endParaRPr>
          </a:p>
          <a:p>
            <a:pPr marL="542925" lvl="1" indent="-357188">
              <a:defRPr/>
            </a:pPr>
            <a:r>
              <a:rPr lang="en-US" altLang="en-US" dirty="0">
                <a:cs typeface="+mj-cs"/>
              </a:rPr>
              <a:t>Olfactory (I) is often torn when frontal </a:t>
            </a:r>
          </a:p>
          <a:p>
            <a:pPr marL="185737" lvl="1" indent="0">
              <a:buNone/>
              <a:defRPr/>
            </a:pPr>
            <a:r>
              <a:rPr lang="en-US" altLang="en-US" dirty="0">
                <a:cs typeface="+mj-cs"/>
              </a:rPr>
              <a:t>lobes is affected</a:t>
            </a:r>
          </a:p>
          <a:p>
            <a:pPr marL="542925" lvl="1" indent="-357188">
              <a:defRPr/>
            </a:pPr>
            <a:r>
              <a:rPr lang="en-US" altLang="en-US" dirty="0">
                <a:cs typeface="+mj-cs"/>
              </a:rPr>
              <a:t>Optic (II) </a:t>
            </a:r>
          </a:p>
          <a:p>
            <a:pPr marL="542925" lvl="1" indent="-357188">
              <a:defRPr/>
            </a:pPr>
            <a:r>
              <a:rPr lang="en-US" altLang="en-US" dirty="0">
                <a:cs typeface="+mj-cs"/>
              </a:rPr>
              <a:t>Oculomotor (III), Trochlear (IV), Abducens (VI) = eye movement: vulnerable </a:t>
            </a:r>
          </a:p>
          <a:p>
            <a:pPr lvl="2">
              <a:defRPr/>
            </a:pPr>
            <a:endParaRPr lang="en-US" altLang="en-US" sz="1600" dirty="0">
              <a:cs typeface="+mj-cs"/>
            </a:endParaRPr>
          </a:p>
        </p:txBody>
      </p:sp>
      <p:pic>
        <p:nvPicPr>
          <p:cNvPr id="54275" name="Picture 4">
            <a:extLst>
              <a:ext uri="{FF2B5EF4-FFF2-40B4-BE49-F238E27FC236}">
                <a16:creationId xmlns:a16="http://schemas.microsoft.com/office/drawing/2014/main" id="{83304AF1-FF03-9345-B410-6CB47A08C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57200"/>
            <a:ext cx="275113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54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2">
            <a:extLst>
              <a:ext uri="{FF2B5EF4-FFF2-40B4-BE49-F238E27FC236}">
                <a16:creationId xmlns:a16="http://schemas.microsoft.com/office/drawing/2014/main" id="{C2583A59-3309-B243-92DD-A9D5339CF7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6322" name="Content Placeholder 4">
            <a:extLst>
              <a:ext uri="{FF2B5EF4-FFF2-40B4-BE49-F238E27FC236}">
                <a16:creationId xmlns:a16="http://schemas.microsoft.com/office/drawing/2014/main" id="{17F00B4B-C55C-A545-BA95-F083CAE961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6323" name="Picture 5">
            <a:extLst>
              <a:ext uri="{FF2B5EF4-FFF2-40B4-BE49-F238E27FC236}">
                <a16:creationId xmlns:a16="http://schemas.microsoft.com/office/drawing/2014/main" id="{E07C8E73-D812-984F-8196-3AC974173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601663"/>
            <a:ext cx="4637088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45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6639ACA9-4F33-DF48-94FD-8629A094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DBF1D05C-06D8-3041-8171-1458AC2C2B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7347" name="Content Placeholder 3">
            <a:extLst>
              <a:ext uri="{FF2B5EF4-FFF2-40B4-BE49-F238E27FC236}">
                <a16:creationId xmlns:a16="http://schemas.microsoft.com/office/drawing/2014/main" id="{36A97D1F-1914-D94F-9C22-929CA22E4F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3D4B7A5C-E36A-AF45-8D3A-9959DF939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1"/>
            <a:ext cx="919480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82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1D0F8E38-D4EC-234D-B809-EAED901C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Definition</a:t>
            </a:r>
            <a:endParaRPr lang="ar-JO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5BA5-6A10-ED44-8253-AACD91E06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600200"/>
            <a:ext cx="5410200" cy="4724400"/>
          </a:xfrm>
        </p:spPr>
        <p:txBody>
          <a:bodyPr rtlCol="1">
            <a:normAutofit fontScale="92500" lnSpcReduction="10000"/>
          </a:bodyPr>
          <a:lstStyle/>
          <a:p>
            <a:pPr>
              <a:defRPr/>
            </a:pPr>
            <a:r>
              <a:rPr lang="en-US" altLang="en-US" dirty="0">
                <a:cs typeface="+mj-cs"/>
              </a:rPr>
              <a:t>TBI is alteration in brain function (not degenerative or congenital)  that is caused by an external physical force.</a:t>
            </a:r>
          </a:p>
          <a:p>
            <a:pPr>
              <a:buNone/>
              <a:defRPr/>
            </a:pPr>
            <a:endParaRPr lang="en-US" altLang="en-US" dirty="0">
              <a:cs typeface="+mj-cs"/>
            </a:endParaRPr>
          </a:p>
          <a:p>
            <a:pPr>
              <a:defRPr/>
            </a:pPr>
            <a:r>
              <a:rPr lang="en-US" altLang="en-US" dirty="0">
                <a:cs typeface="+mj-cs"/>
              </a:rPr>
              <a:t>Often causing impairment of:    </a:t>
            </a:r>
          </a:p>
          <a:p>
            <a:pPr marL="625475" indent="-350838">
              <a:buFont typeface="Wingdings" pitchFamily="2" charset="2"/>
              <a:buChar char="Ø"/>
              <a:defRPr/>
            </a:pPr>
            <a:r>
              <a:rPr lang="en-US" altLang="en-US" dirty="0">
                <a:cs typeface="+mj-cs"/>
              </a:rPr>
              <a:t>Cognitive</a:t>
            </a:r>
          </a:p>
          <a:p>
            <a:pPr marL="625475" indent="-350838">
              <a:buFont typeface="Wingdings" pitchFamily="2" charset="2"/>
              <a:buChar char="Ø"/>
              <a:defRPr/>
            </a:pPr>
            <a:r>
              <a:rPr lang="en-US" altLang="en-US" dirty="0">
                <a:cs typeface="+mj-cs"/>
              </a:rPr>
              <a:t>Perceptual</a:t>
            </a:r>
          </a:p>
          <a:p>
            <a:pPr marL="625475" indent="-350838">
              <a:buFont typeface="Wingdings" pitchFamily="2" charset="2"/>
              <a:buChar char="Ø"/>
              <a:defRPr/>
            </a:pPr>
            <a:r>
              <a:rPr lang="en-US" altLang="en-US" dirty="0">
                <a:cs typeface="+mj-cs"/>
              </a:rPr>
              <a:t>Emotional</a:t>
            </a:r>
          </a:p>
          <a:p>
            <a:pPr marL="625475" indent="-350838">
              <a:buFont typeface="Wingdings" pitchFamily="2" charset="2"/>
              <a:buChar char="Ø"/>
              <a:defRPr/>
            </a:pPr>
            <a:r>
              <a:rPr lang="en-US" altLang="en-US" dirty="0">
                <a:cs typeface="+mj-cs"/>
              </a:rPr>
              <a:t>Behavioral </a:t>
            </a:r>
          </a:p>
          <a:p>
            <a:pPr marL="625475" indent="-350838">
              <a:buFont typeface="Wingdings" pitchFamily="2" charset="2"/>
              <a:buChar char="Ø"/>
              <a:defRPr/>
            </a:pPr>
            <a:r>
              <a:rPr lang="en-US" altLang="en-US" dirty="0">
                <a:cs typeface="+mj-cs"/>
              </a:rPr>
              <a:t>Physical functioning. </a:t>
            </a:r>
          </a:p>
          <a:p>
            <a:pPr>
              <a:defRPr/>
            </a:pPr>
            <a:endParaRPr lang="ar-JO" dirty="0">
              <a:cs typeface="+mj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BD8F53-DC08-9F4E-A10F-2529F0CB8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0" y="1600200"/>
            <a:ext cx="2438400" cy="4343400"/>
          </a:xfrm>
        </p:spPr>
        <p:txBody>
          <a:bodyPr rtlCol="1">
            <a:normAutofit fontScale="92500" lnSpcReduction="10000"/>
          </a:bodyPr>
          <a:lstStyle/>
          <a:p>
            <a:pPr>
              <a:defRPr/>
            </a:pPr>
            <a:endParaRPr lang="ar-JO" dirty="0"/>
          </a:p>
        </p:txBody>
      </p:sp>
      <p:pic>
        <p:nvPicPr>
          <p:cNvPr id="28676" name="Picture 6" descr="bb_Mar2005_large">
            <a:extLst>
              <a:ext uri="{FF2B5EF4-FFF2-40B4-BE49-F238E27FC236}">
                <a16:creationId xmlns:a16="http://schemas.microsoft.com/office/drawing/2014/main" id="{C52FB92B-EE14-E340-8C7E-E586A1CF5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05000"/>
            <a:ext cx="243840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725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651FB3A3-3336-6440-A9FF-6C507CF0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50" y="2746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 algn="l" rtl="0" eaLnBrk="1" hangingPunct="1">
              <a:lnSpc>
                <a:spcPct val="95000"/>
              </a:lnSpc>
            </a:pPr>
            <a:r>
              <a:rPr lang="en-US" altLang="en-US">
                <a:latin typeface="Bodoni" pitchFamily="2" charset="0"/>
              </a:rPr>
              <a:t>Symptoms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2C553BA5-7005-BA4B-A673-7D334FCF66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46250" y="1143001"/>
            <a:ext cx="8699500" cy="5440363"/>
          </a:xfrm>
        </p:spPr>
        <p:txBody>
          <a:bodyPr vert="horz" lIns="0" tIns="0" rIns="0" bIns="0" rtlCol="1">
            <a:normAutofit/>
          </a:bodyPr>
          <a:lstStyle/>
          <a:p>
            <a:pPr marL="625475" indent="0">
              <a:lnSpc>
                <a:spcPct val="95000"/>
              </a:lnSpc>
              <a:spcBef>
                <a:spcPct val="0"/>
              </a:spcBef>
              <a:buNone/>
              <a:defRPr/>
            </a:pPr>
            <a:r>
              <a:rPr lang="en-US" altLang="en-US" sz="3900" dirty="0">
                <a:cs typeface="+mj-cs"/>
              </a:rPr>
              <a:t>•    Varies from mild to profound</a:t>
            </a:r>
            <a:endParaRPr lang="en-US" altLang="en-US" dirty="0">
              <a:cs typeface="+mj-cs"/>
            </a:endParaRPr>
          </a:p>
          <a:p>
            <a:pPr marL="625475" indent="0">
              <a:lnSpc>
                <a:spcPct val="95000"/>
              </a:lnSpc>
              <a:spcBef>
                <a:spcPct val="0"/>
              </a:spcBef>
              <a:buNone/>
              <a:defRPr/>
            </a:pPr>
            <a:br>
              <a:rPr lang="en-US" altLang="en-US" sz="3900" dirty="0">
                <a:cs typeface="+mj-cs"/>
              </a:rPr>
            </a:br>
            <a:r>
              <a:rPr lang="en-US" altLang="en-US" sz="3900" dirty="0">
                <a:cs typeface="+mj-cs"/>
              </a:rPr>
              <a:t>•    May be permanent or temporary</a:t>
            </a:r>
            <a:endParaRPr lang="en-US" altLang="en-US" dirty="0">
              <a:cs typeface="+mj-cs"/>
            </a:endParaRPr>
          </a:p>
          <a:p>
            <a:pPr marL="625475" indent="0">
              <a:lnSpc>
                <a:spcPct val="95000"/>
              </a:lnSpc>
              <a:spcBef>
                <a:spcPct val="0"/>
              </a:spcBef>
              <a:buNone/>
              <a:tabLst>
                <a:tab pos="176213" algn="l"/>
              </a:tabLst>
              <a:defRPr/>
            </a:pPr>
            <a:br>
              <a:rPr lang="en-US" altLang="en-US" sz="3900" dirty="0">
                <a:cs typeface="+mj-cs"/>
              </a:rPr>
            </a:br>
            <a:r>
              <a:rPr lang="en-US" altLang="en-US" sz="3900" dirty="0">
                <a:cs typeface="+mj-cs"/>
              </a:rPr>
              <a:t>•    Symptoms may appear immediately or over weeks, months, years</a:t>
            </a:r>
          </a:p>
        </p:txBody>
      </p:sp>
    </p:spTree>
    <p:extLst>
      <p:ext uri="{BB962C8B-B14F-4D97-AF65-F5344CB8AC3E}">
        <p14:creationId xmlns:p14="http://schemas.microsoft.com/office/powerpoint/2010/main" val="2606773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63F6ACF6-0054-B94C-8742-77B3CBBD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algn="l" rtl="0" eaLnBrk="1" hangingPunct="1"/>
            <a:r>
              <a:rPr lang="en-US" altLang="en-US" sz="3600"/>
              <a:t>Severity 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EF0D58AD-5BDA-E24B-97F2-BF686CFA2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838201"/>
            <a:ext cx="8229600" cy="4525963"/>
          </a:xfrm>
        </p:spPr>
        <p:txBody>
          <a:bodyPr rtlCol="1">
            <a:normAutofit/>
          </a:bodyPr>
          <a:lstStyle/>
          <a:p>
            <a:pPr marL="342900" lvl="2" indent="-342900">
              <a:defRPr/>
            </a:pPr>
            <a:r>
              <a:rPr lang="en-US" altLang="en-US" b="1" u="sng" dirty="0">
                <a:cs typeface="+mj-cs"/>
              </a:rPr>
              <a:t>Mild</a:t>
            </a:r>
            <a:r>
              <a:rPr lang="en-US" altLang="en-US" dirty="0">
                <a:cs typeface="+mj-cs"/>
              </a:rPr>
              <a:t> </a:t>
            </a:r>
          </a:p>
          <a:p>
            <a:pPr marL="800100" lvl="3" indent="-342900">
              <a:defRPr/>
            </a:pPr>
            <a:r>
              <a:rPr lang="en-US" altLang="en-US" dirty="0">
                <a:cs typeface="+mj-cs"/>
              </a:rPr>
              <a:t>Initial Glasgow coma Scale score of </a:t>
            </a:r>
            <a:r>
              <a:rPr lang="en-US" altLang="en-US" u="sng" dirty="0">
                <a:cs typeface="+mj-cs"/>
              </a:rPr>
              <a:t>13-15</a:t>
            </a:r>
          </a:p>
          <a:p>
            <a:pPr lvl="1">
              <a:defRPr/>
            </a:pPr>
            <a:r>
              <a:rPr lang="en-US" altLang="en-US" sz="2000" dirty="0">
                <a:cs typeface="+mj-cs"/>
              </a:rPr>
              <a:t>Trauma-induced physiological disruption of brain functions, disoriented, confused</a:t>
            </a:r>
          </a:p>
          <a:p>
            <a:pPr marL="800100" lvl="3" indent="-342900">
              <a:defRPr/>
            </a:pPr>
            <a:r>
              <a:rPr lang="en-US" altLang="en-US" dirty="0">
                <a:cs typeface="+mj-cs"/>
              </a:rPr>
              <a:t>loss of consciousness for 15 minutes to few hours</a:t>
            </a:r>
          </a:p>
          <a:p>
            <a:pPr marL="800100" lvl="3" indent="-342900">
              <a:defRPr/>
            </a:pPr>
            <a:r>
              <a:rPr lang="en-US" altLang="en-US" dirty="0">
                <a:cs typeface="+mj-cs"/>
              </a:rPr>
              <a:t>Named concussion </a:t>
            </a:r>
          </a:p>
          <a:p>
            <a:pPr>
              <a:defRPr/>
            </a:pPr>
            <a:r>
              <a:rPr lang="en-US" altLang="en-US" sz="2400" b="1" u="sng" dirty="0">
                <a:cs typeface="+mj-cs"/>
              </a:rPr>
              <a:t>Moderate</a:t>
            </a:r>
            <a:r>
              <a:rPr lang="en-US" altLang="en-US" sz="2400" dirty="0">
                <a:cs typeface="+mj-cs"/>
              </a:rPr>
              <a:t> </a:t>
            </a:r>
          </a:p>
          <a:p>
            <a:pPr lvl="1">
              <a:defRPr/>
            </a:pPr>
            <a:r>
              <a:rPr lang="en-US" altLang="en-US" sz="2000" dirty="0">
                <a:cs typeface="+mj-cs"/>
              </a:rPr>
              <a:t>Initial Glasgow coma Scale score of </a:t>
            </a:r>
            <a:r>
              <a:rPr lang="en-US" altLang="en-US" sz="2000" u="sng" dirty="0">
                <a:cs typeface="+mj-cs"/>
              </a:rPr>
              <a:t>9-12</a:t>
            </a:r>
            <a:endParaRPr lang="en-US" altLang="en-US" sz="2000" dirty="0">
              <a:cs typeface="+mj-cs"/>
            </a:endParaRPr>
          </a:p>
          <a:p>
            <a:pPr lvl="1">
              <a:defRPr/>
            </a:pPr>
            <a:r>
              <a:rPr lang="en-US" altLang="en-US" sz="2000" dirty="0">
                <a:cs typeface="+mj-cs"/>
              </a:rPr>
              <a:t>Loss of consciousness greater than 30 minutes</a:t>
            </a:r>
          </a:p>
          <a:p>
            <a:pPr>
              <a:defRPr/>
            </a:pPr>
            <a:r>
              <a:rPr lang="en-US" altLang="en-US" sz="2400" b="1" u="sng" dirty="0">
                <a:cs typeface="+mj-cs"/>
              </a:rPr>
              <a:t>Severe</a:t>
            </a:r>
            <a:endParaRPr lang="en-US" altLang="en-US" sz="2400" dirty="0">
              <a:cs typeface="+mj-cs"/>
            </a:endParaRPr>
          </a:p>
          <a:p>
            <a:pPr lvl="1">
              <a:defRPr/>
            </a:pPr>
            <a:r>
              <a:rPr lang="en-US" altLang="en-US" sz="2000" dirty="0">
                <a:cs typeface="+mj-cs"/>
              </a:rPr>
              <a:t>Initial Glasgow coma Scale score of 3-</a:t>
            </a:r>
            <a:r>
              <a:rPr lang="en-US" altLang="en-US" sz="2000" u="sng" dirty="0">
                <a:cs typeface="+mj-cs"/>
              </a:rPr>
              <a:t>8</a:t>
            </a:r>
            <a:r>
              <a:rPr lang="en-US" altLang="en-US" sz="2000" dirty="0">
                <a:cs typeface="+mj-cs"/>
              </a:rPr>
              <a:t> </a:t>
            </a:r>
          </a:p>
          <a:p>
            <a:pPr lvl="1">
              <a:defRPr/>
            </a:pPr>
            <a:r>
              <a:rPr lang="en-US" altLang="en-US" sz="2000" dirty="0">
                <a:cs typeface="+mj-cs"/>
              </a:rPr>
              <a:t>loss of consciousness longer than 6 hours</a:t>
            </a:r>
          </a:p>
          <a:p>
            <a:pPr lvl="1">
              <a:defRPr/>
            </a:pPr>
            <a:endParaRPr lang="en-US" altLang="en-US" sz="2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99001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E8668792-9CFD-104A-90A5-8A3BA242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>
            <a:normAutofit/>
          </a:bodyPr>
          <a:lstStyle/>
          <a:p>
            <a:pPr>
              <a:defRPr/>
            </a:pPr>
            <a:r>
              <a:rPr lang="en-US" altLang="en-US" dirty="0"/>
              <a:t>Phases TBI survivors</a:t>
            </a:r>
            <a:br>
              <a:rPr lang="en-US" altLang="en-US" dirty="0"/>
            </a:br>
            <a:r>
              <a:rPr lang="en-US" dirty="0"/>
              <a:t>Medical treatment</a:t>
            </a:r>
            <a:endParaRPr lang="ar-JO" dirty="0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35651EE7-5AE1-5449-883B-92F25F03C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600200"/>
            <a:ext cx="7848600" cy="1447800"/>
          </a:xfrm>
        </p:spPr>
        <p:txBody>
          <a:bodyPr rtlCol="1">
            <a:normAutofit/>
          </a:bodyPr>
          <a:lstStyle/>
          <a:p>
            <a:pPr>
              <a:defRPr/>
            </a:pPr>
            <a:r>
              <a:rPr lang="en-US" sz="2400">
                <a:cs typeface="+mj-cs"/>
              </a:rPr>
              <a:t>The </a:t>
            </a:r>
            <a:r>
              <a:rPr lang="en-US" sz="2400" i="1">
                <a:cs typeface="+mj-cs"/>
              </a:rPr>
              <a:t>GCS provides an </a:t>
            </a:r>
            <a:r>
              <a:rPr lang="en-US" sz="2400">
                <a:cs typeface="+mj-cs"/>
              </a:rPr>
              <a:t>objective assessment of moderate to severe TBI using a 15-point system to test motor, eye-opening, and verbal capabilities </a:t>
            </a:r>
            <a:r>
              <a:rPr lang="en-US" sz="1800">
                <a:cs typeface="+mj-cs"/>
              </a:rPr>
              <a:t>(video)</a:t>
            </a:r>
            <a:endParaRPr lang="en-US" sz="2400">
              <a:cs typeface="+mj-cs"/>
            </a:endParaRPr>
          </a:p>
          <a:p>
            <a:pPr>
              <a:defRPr/>
            </a:pPr>
            <a:endParaRPr lang="ar-JO" sz="2400">
              <a:cs typeface="+mj-cs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5418DA34-A9BC-CC4F-ACE4-37FC291539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35351" y="2743200"/>
            <a:ext cx="4498975" cy="3962400"/>
          </a:xfrm>
          <a:noFill/>
        </p:spPr>
      </p:pic>
    </p:spTree>
    <p:extLst>
      <p:ext uri="{BB962C8B-B14F-4D97-AF65-F5344CB8AC3E}">
        <p14:creationId xmlns:p14="http://schemas.microsoft.com/office/powerpoint/2010/main" val="1044368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4">
            <a:extLst>
              <a:ext uri="{FF2B5EF4-FFF2-40B4-BE49-F238E27FC236}">
                <a16:creationId xmlns:a16="http://schemas.microsoft.com/office/drawing/2014/main" id="{6A2770C5-C38C-3C40-BA2E-61694B85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 altLang="en-US"/>
          </a:p>
        </p:txBody>
      </p:sp>
      <p:pic>
        <p:nvPicPr>
          <p:cNvPr id="63490" name="image17.jpeg">
            <a:extLst>
              <a:ext uri="{FF2B5EF4-FFF2-40B4-BE49-F238E27FC236}">
                <a16:creationId xmlns:a16="http://schemas.microsoft.com/office/drawing/2014/main" id="{5301E3A9-ACDC-1E45-9BC8-490895D9FB1A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5389" y="1143001"/>
            <a:ext cx="7261225" cy="4525963"/>
          </a:xfrm>
        </p:spPr>
      </p:pic>
    </p:spTree>
    <p:extLst>
      <p:ext uri="{BB962C8B-B14F-4D97-AF65-F5344CB8AC3E}">
        <p14:creationId xmlns:p14="http://schemas.microsoft.com/office/powerpoint/2010/main" val="3023236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46960E17-3EDD-7941-BC5E-E279DF435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0" y="2746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 eaLnBrk="1" hangingPunct="1">
              <a:lnSpc>
                <a:spcPct val="95000"/>
              </a:lnSpc>
            </a:pPr>
            <a:r>
              <a:rPr lang="en-US" altLang="en-US" sz="4000">
                <a:latin typeface="Bodoni" pitchFamily="2" charset="0"/>
              </a:rPr>
              <a:t>Primary Brain Damage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79FF33F-388E-CC46-BDE2-242D5DBA7B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5764" y="838201"/>
            <a:ext cx="8689975" cy="5756275"/>
          </a:xfrm>
        </p:spPr>
        <p:txBody>
          <a:bodyPr vert="horz" lIns="0" tIns="0" rIns="0" bIns="0" rtlCol="0">
            <a:norm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400" b="1"/>
              <a:t>Damage that is complete at the time of impact may include:</a:t>
            </a:r>
            <a:endParaRPr lang="en-US" altLang="en-US" sz="3600" b="1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400"/>
              <a:t> </a:t>
            </a:r>
            <a:endParaRPr lang="en-US" altLang="en-US" sz="3600"/>
          </a:p>
          <a:p>
            <a:pPr marL="411163"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en-US" sz="2200" b="1"/>
              <a:t>Skull fracture:</a:t>
            </a:r>
            <a:r>
              <a:rPr lang="en-US" altLang="en-US" sz="2200"/>
              <a:t> breaking of the bony skull</a:t>
            </a:r>
            <a:endParaRPr lang="en-US" altLang="en-US" sz="1800"/>
          </a:p>
          <a:p>
            <a:pPr marL="411163"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en-US" sz="2200" b="1"/>
              <a:t>Hematomas/blood clots: </a:t>
            </a:r>
            <a:r>
              <a:rPr lang="en-US" altLang="en-US" sz="2200"/>
              <a:t>occur between the skull and the brain or inside the brain itself</a:t>
            </a:r>
            <a:endParaRPr lang="en-US" altLang="en-US" sz="1800"/>
          </a:p>
          <a:p>
            <a:pPr marL="411163"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en-US" sz="2200" b="1"/>
              <a:t>Lacerations:</a:t>
            </a:r>
            <a:r>
              <a:rPr lang="en-US" altLang="en-US" sz="2200"/>
              <a:t> tearing of the frontal (front) and temporal (on the side) lobes or blood vessels of the brain </a:t>
            </a:r>
          </a:p>
          <a:p>
            <a:pPr marL="411163"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en-US" sz="2200" b="1"/>
              <a:t>Contusion </a:t>
            </a:r>
          </a:p>
          <a:p>
            <a:pPr marL="411163"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en-US" sz="2200" b="1"/>
              <a:t>Nerve damage (Trumatic axonal injury): </a:t>
            </a:r>
            <a:r>
              <a:rPr lang="en-US" altLang="en-US" sz="2200"/>
              <a:t>arises from a cutting, or shearing, force from the blow that damages nerve cells in the brain's connecting nerve fibers</a:t>
            </a:r>
          </a:p>
        </p:txBody>
      </p:sp>
      <p:pic>
        <p:nvPicPr>
          <p:cNvPr id="26628" name="image34.jpeg">
            <a:extLst>
              <a:ext uri="{FF2B5EF4-FFF2-40B4-BE49-F238E27FC236}">
                <a16:creationId xmlns:a16="http://schemas.microsoft.com/office/drawing/2014/main" id="{32855854-AFE7-7C4C-AC79-3B1B8ADBD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9" y="4572001"/>
            <a:ext cx="2471737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81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>
            <a:extLst>
              <a:ext uri="{FF2B5EF4-FFF2-40B4-BE49-F238E27FC236}">
                <a16:creationId xmlns:a16="http://schemas.microsoft.com/office/drawing/2014/main" id="{7D4B8A11-2E1A-F044-8679-BE0330426F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8500" y="304800"/>
            <a:ext cx="8699500" cy="685800"/>
          </a:xfrm>
        </p:spPr>
        <p:txBody>
          <a:bodyPr vert="horz" lIns="0" tIns="0" rIns="0" bIns="0" rtlCol="0" anchor="t">
            <a:normAutofit/>
          </a:bodyPr>
          <a:lstStyle/>
          <a:p>
            <a:pPr eaLnBrk="1" hangingPunct="1">
              <a:lnSpc>
                <a:spcPct val="95000"/>
              </a:lnSpc>
            </a:pPr>
            <a:r>
              <a:rPr lang="en-US" altLang="en-US" sz="3900" b="1">
                <a:latin typeface="Bodoni" pitchFamily="2" charset="0"/>
              </a:rPr>
              <a:t>Secondary Brain Damag</a:t>
            </a:r>
            <a:r>
              <a:rPr lang="en-US" altLang="en-US" sz="3900">
                <a:latin typeface="Bodoni" pitchFamily="2" charset="0"/>
              </a:rPr>
              <a:t>e</a:t>
            </a: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1F30FE0A-A720-C944-A6F3-05D23762BF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46251" y="914400"/>
            <a:ext cx="8702675" cy="5448300"/>
          </a:xfrm>
        </p:spPr>
        <p:txBody>
          <a:bodyPr vert="horz" lIns="0" tIns="0" rIns="0" bIns="0" rtlCol="1">
            <a:normAutofit/>
          </a:bodyPr>
          <a:lstStyle/>
          <a:p>
            <a:pPr lvl="1">
              <a:defRPr/>
            </a:pPr>
            <a:r>
              <a:rPr lang="en-GB" sz="1800" dirty="0"/>
              <a:t>Cerebral </a:t>
            </a:r>
            <a:r>
              <a:rPr lang="en-GB" sz="1800" dirty="0" err="1"/>
              <a:t>Edema</a:t>
            </a:r>
            <a:endParaRPr lang="en-US" sz="1800" dirty="0"/>
          </a:p>
          <a:p>
            <a:pPr lvl="1">
              <a:defRPr/>
            </a:pPr>
            <a:r>
              <a:rPr lang="en-GB" sz="1800" dirty="0"/>
              <a:t>Intracranial </a:t>
            </a:r>
            <a:r>
              <a:rPr lang="en-GB" sz="1800" dirty="0" err="1"/>
              <a:t>Hemorrhage</a:t>
            </a:r>
            <a:endParaRPr lang="en-US" sz="1800" dirty="0"/>
          </a:p>
          <a:p>
            <a:pPr lvl="1">
              <a:defRPr/>
            </a:pPr>
            <a:r>
              <a:rPr lang="en-GB" sz="1800" dirty="0"/>
              <a:t>Ischemic Brain Damage</a:t>
            </a:r>
            <a:endParaRPr lang="en-US" sz="1800" dirty="0"/>
          </a:p>
          <a:p>
            <a:pPr lvl="1">
              <a:defRPr/>
            </a:pPr>
            <a:r>
              <a:rPr lang="en-GB" sz="1800" dirty="0"/>
              <a:t>Brainstem Compression</a:t>
            </a:r>
            <a:endParaRPr lang="en-US" sz="1800" dirty="0"/>
          </a:p>
          <a:p>
            <a:pPr lvl="1">
              <a:defRPr/>
            </a:pPr>
            <a:r>
              <a:rPr lang="en-GB" sz="1800" dirty="0"/>
              <a:t>General Systemic Reactions to Neural Impairment</a:t>
            </a:r>
            <a:endParaRPr lang="en-US" sz="1800" dirty="0"/>
          </a:p>
          <a:p>
            <a:pPr lvl="1">
              <a:defRPr/>
            </a:pPr>
            <a:r>
              <a:rPr lang="en-GB" sz="1800" dirty="0"/>
              <a:t>Electrolyte Abnormalities</a:t>
            </a:r>
            <a:endParaRPr lang="en-US" sz="1800" dirty="0"/>
          </a:p>
          <a:p>
            <a:pPr lvl="1">
              <a:defRPr/>
            </a:pPr>
            <a:r>
              <a:rPr lang="en-GB" sz="1800" dirty="0"/>
              <a:t>Altered Respiratory Regulation</a:t>
            </a:r>
            <a:endParaRPr lang="en-US" sz="1800" dirty="0"/>
          </a:p>
          <a:p>
            <a:pPr lvl="1">
              <a:defRPr/>
            </a:pPr>
            <a:r>
              <a:rPr lang="en-GB" sz="1800" dirty="0"/>
              <a:t>Intracranial Infection</a:t>
            </a:r>
            <a:endParaRPr lang="en-US" sz="1800" dirty="0"/>
          </a:p>
          <a:p>
            <a:pPr lvl="1">
              <a:defRPr/>
            </a:pPr>
            <a:r>
              <a:rPr lang="en-GB" sz="1800" dirty="0"/>
              <a:t>Abnormal Autonomic Nervous System Responses</a:t>
            </a:r>
            <a:endParaRPr lang="en-US" sz="1800" dirty="0"/>
          </a:p>
          <a:p>
            <a:pPr marL="411163"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  <a:defRPr/>
            </a:pPr>
            <a:endParaRPr lang="en-US" sz="1800" dirty="0">
              <a:ea typeface="ＭＳ Ｐゴシック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00185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B81B9DE8-DA68-B14C-A55B-B6A9D84B47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Phases TBI survivors</a:t>
            </a:r>
            <a:endParaRPr lang="ar-JO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C40DA-8623-1C47-9875-16918723B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>
            <a:normAutofit/>
          </a:bodyPr>
          <a:lstStyle/>
          <a:p>
            <a:pPr>
              <a:defRPr/>
            </a:pPr>
            <a:r>
              <a:rPr lang="en-US" dirty="0">
                <a:cs typeface="+mj-cs"/>
              </a:rPr>
              <a:t>Four phases of life for the adult survivor of moderate to severe TBI: </a:t>
            </a:r>
          </a:p>
          <a:p>
            <a:pPr marL="987425" indent="-450850">
              <a:defRPr/>
            </a:pPr>
            <a:r>
              <a:rPr lang="en-US" dirty="0">
                <a:cs typeface="+mj-cs"/>
              </a:rPr>
              <a:t>Pre-injury</a:t>
            </a:r>
          </a:p>
          <a:p>
            <a:pPr marL="987425" indent="-450850">
              <a:defRPr/>
            </a:pPr>
            <a:r>
              <a:rPr lang="en-US" dirty="0">
                <a:cs typeface="+mj-cs"/>
              </a:rPr>
              <a:t>Medical treatment  </a:t>
            </a:r>
          </a:p>
          <a:p>
            <a:pPr marL="987425" indent="-450850">
              <a:defRPr/>
            </a:pPr>
            <a:r>
              <a:rPr lang="en-US" dirty="0">
                <a:cs typeface="+mj-cs"/>
              </a:rPr>
              <a:t>Rehabilitation </a:t>
            </a:r>
          </a:p>
          <a:p>
            <a:pPr marL="987425" indent="-450850">
              <a:defRPr/>
            </a:pPr>
            <a:r>
              <a:rPr lang="en-US" dirty="0">
                <a:cs typeface="+mj-cs"/>
              </a:rPr>
              <a:t>Survivorship </a:t>
            </a:r>
            <a:endParaRPr lang="ar-JO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0105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A759AAB3-C7F8-0E41-B15B-C9C5B3D1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14601"/>
            <a:ext cx="3200400" cy="124936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GB" altLang="en-US" sz="3600" b="1"/>
              <a:t>Four Phases of Life for the Survivor of TBI</a:t>
            </a:r>
            <a:br>
              <a:rPr lang="en-US" altLang="en-US" sz="3600"/>
            </a:br>
            <a:endParaRPr lang="ar-JO" altLang="en-US" sz="3600"/>
          </a:p>
        </p:txBody>
      </p:sp>
      <p:pic>
        <p:nvPicPr>
          <p:cNvPr id="29699" name="image43.jpeg">
            <a:extLst>
              <a:ext uri="{FF2B5EF4-FFF2-40B4-BE49-F238E27FC236}">
                <a16:creationId xmlns:a16="http://schemas.microsoft.com/office/drawing/2014/main" id="{51315CB3-D5AE-044D-A7FC-5ADBBD822B6C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533400"/>
            <a:ext cx="4724400" cy="5867400"/>
          </a:xfrm>
        </p:spPr>
      </p:pic>
    </p:spTree>
    <p:extLst>
      <p:ext uri="{BB962C8B-B14F-4D97-AF65-F5344CB8AC3E}">
        <p14:creationId xmlns:p14="http://schemas.microsoft.com/office/powerpoint/2010/main" val="1678433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6BDDA754-3006-CF47-96FC-C3CEAA1E76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Phases TBI survivors</a:t>
            </a:r>
            <a:br>
              <a:rPr lang="en-US" altLang="en-US"/>
            </a:br>
            <a:r>
              <a:rPr lang="en-US" altLang="en-US" b="1"/>
              <a:t> Pre-injury</a:t>
            </a:r>
            <a:endParaRPr lang="ar-JO" altLang="en-US" b="1"/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6834F1C-1D37-8A48-969C-5552D6E7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>
            <a:normAutofit/>
          </a:bodyPr>
          <a:lstStyle/>
          <a:p>
            <a:pPr>
              <a:defRPr/>
            </a:pPr>
            <a:r>
              <a:rPr lang="en-GB" b="1" dirty="0"/>
              <a:t>Individualized</a:t>
            </a:r>
            <a:endParaRPr lang="en-US" b="1" dirty="0"/>
          </a:p>
          <a:p>
            <a:pPr lvl="1">
              <a:defRPr/>
            </a:pPr>
            <a:r>
              <a:rPr lang="en-US" sz="1800" dirty="0"/>
              <a:t>Understanding pre-morbid factors that may affect the patient’s recovery. </a:t>
            </a:r>
          </a:p>
          <a:p>
            <a:pPr lvl="1">
              <a:defRPr/>
            </a:pPr>
            <a:r>
              <a:rPr lang="en-US" sz="1800" dirty="0"/>
              <a:t>pre-existing neurological conditions, such as previous TBI, epilepsy, dementia, or stroke.</a:t>
            </a:r>
            <a:endParaRPr lang="en-GB" sz="3200" b="1" dirty="0"/>
          </a:p>
          <a:p>
            <a:pPr lvl="1">
              <a:defRPr/>
            </a:pPr>
            <a:r>
              <a:rPr lang="en-GB" sz="1800" b="1" dirty="0"/>
              <a:t>Background prior to TBI</a:t>
            </a:r>
            <a:endParaRPr lang="en-US" sz="1800" b="1" dirty="0"/>
          </a:p>
          <a:p>
            <a:pPr lvl="2">
              <a:defRPr/>
            </a:pPr>
            <a:r>
              <a:rPr lang="en-GB" dirty="0"/>
              <a:t>Personal</a:t>
            </a:r>
            <a:endParaRPr lang="en-US" dirty="0"/>
          </a:p>
          <a:p>
            <a:pPr lvl="2">
              <a:defRPr/>
            </a:pPr>
            <a:r>
              <a:rPr lang="en-GB" dirty="0"/>
              <a:t>Social</a:t>
            </a:r>
            <a:endParaRPr lang="en-US" dirty="0"/>
          </a:p>
          <a:p>
            <a:pPr lvl="2">
              <a:defRPr/>
            </a:pPr>
            <a:r>
              <a:rPr lang="en-GB" dirty="0"/>
              <a:t>Cultural</a:t>
            </a:r>
            <a:endParaRPr lang="en-US" dirty="0"/>
          </a:p>
          <a:p>
            <a:pPr>
              <a:defRPr/>
            </a:pPr>
            <a:endParaRPr lang="en-US" dirty="0">
              <a:cs typeface="+mj-cs"/>
            </a:endParaRPr>
          </a:p>
          <a:p>
            <a:pPr>
              <a:defRPr/>
            </a:pPr>
            <a:endParaRPr lang="ar-JO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820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6BC703FE-C922-4B48-921E-6BB22727C6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Phases TBI survivors</a:t>
            </a:r>
            <a:br>
              <a:rPr lang="en-US" altLang="en-US"/>
            </a:br>
            <a:r>
              <a:rPr lang="en-US" altLang="en-US"/>
              <a:t>Medical treatment</a:t>
            </a:r>
            <a:endParaRPr lang="ar-JO" altLang="en-US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BC054D7E-F160-9647-82C5-463EA9F1E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>
            <a:normAutofit fontScale="85000" lnSpcReduction="20000"/>
          </a:bodyPr>
          <a:lstStyle/>
          <a:p>
            <a:pPr>
              <a:buNone/>
              <a:defRPr/>
            </a:pPr>
            <a:r>
              <a:rPr lang="en-US" u="sng" dirty="0">
                <a:cs typeface="+mj-cs"/>
              </a:rPr>
              <a:t>Emergency Medical Treatment</a:t>
            </a:r>
            <a:endParaRPr lang="en-US" sz="2400" dirty="0">
              <a:cs typeface="+mj-cs"/>
            </a:endParaRPr>
          </a:p>
          <a:p>
            <a:pPr marL="449263" indent="-352425">
              <a:buFont typeface="Wingdings" pitchFamily="2" charset="2"/>
              <a:buChar char="Ø"/>
              <a:defRPr/>
            </a:pPr>
            <a:r>
              <a:rPr lang="en-US" sz="2400" dirty="0">
                <a:cs typeface="+mj-cs"/>
              </a:rPr>
              <a:t>Protection of the airway </a:t>
            </a:r>
          </a:p>
          <a:p>
            <a:pPr marL="449263" indent="-352425">
              <a:buFont typeface="Wingdings" pitchFamily="2" charset="2"/>
              <a:buChar char="Ø"/>
              <a:defRPr/>
            </a:pPr>
            <a:r>
              <a:rPr lang="en-US" sz="2400" dirty="0">
                <a:cs typeface="+mj-cs"/>
              </a:rPr>
              <a:t> Adequacy of breathing and blood pressure, </a:t>
            </a:r>
          </a:p>
          <a:p>
            <a:pPr marL="449263" indent="-352425">
              <a:buFont typeface="Wingdings" pitchFamily="2" charset="2"/>
              <a:buChar char="Ø"/>
              <a:defRPr/>
            </a:pPr>
            <a:r>
              <a:rPr lang="en-US" sz="2400" dirty="0">
                <a:cs typeface="+mj-cs"/>
              </a:rPr>
              <a:t>V</a:t>
            </a:r>
            <a:r>
              <a:rPr lang="en-US" altLang="en-US" sz="2400" dirty="0">
                <a:cs typeface="+mj-cs"/>
              </a:rPr>
              <a:t>ital signs, </a:t>
            </a:r>
          </a:p>
          <a:p>
            <a:pPr marL="449263" indent="-352425">
              <a:buFont typeface="Wingdings" pitchFamily="2" charset="2"/>
              <a:buChar char="Ø"/>
              <a:defRPr/>
            </a:pPr>
            <a:r>
              <a:rPr lang="en-US" altLang="en-US" sz="2400" dirty="0">
                <a:cs typeface="+mj-cs"/>
              </a:rPr>
              <a:t>Heart rate </a:t>
            </a:r>
          </a:p>
          <a:p>
            <a:pPr>
              <a:defRPr/>
            </a:pPr>
            <a:endParaRPr lang="en-US" sz="2400" dirty="0">
              <a:cs typeface="+mj-cs"/>
            </a:endParaRPr>
          </a:p>
          <a:p>
            <a:pPr>
              <a:defRPr/>
            </a:pPr>
            <a:r>
              <a:rPr lang="en-US" sz="2400" dirty="0">
                <a:cs typeface="+mj-cs"/>
              </a:rPr>
              <a:t>Usually immobilize the patient on a rigid backboard with the neck in a rigid cervical spine collar</a:t>
            </a:r>
          </a:p>
          <a:p>
            <a:pPr>
              <a:buNone/>
              <a:defRPr/>
            </a:pPr>
            <a:endParaRPr lang="en-US" sz="2400" dirty="0">
              <a:cs typeface="+mj-cs"/>
            </a:endParaRPr>
          </a:p>
          <a:p>
            <a:pPr>
              <a:defRPr/>
            </a:pPr>
            <a:r>
              <a:rPr lang="en-US" sz="2400" dirty="0">
                <a:cs typeface="+mj-cs"/>
              </a:rPr>
              <a:t>A general assessment of injuries and neurological status</a:t>
            </a:r>
          </a:p>
          <a:p>
            <a:pPr>
              <a:buNone/>
              <a:defRPr/>
            </a:pPr>
            <a:r>
              <a:rPr lang="en-US" sz="2400" dirty="0">
                <a:cs typeface="+mj-cs"/>
              </a:rPr>
              <a:t>(The </a:t>
            </a:r>
            <a:r>
              <a:rPr lang="en-US" sz="2400" i="1" dirty="0">
                <a:cs typeface="+mj-cs"/>
              </a:rPr>
              <a:t>Glasgow Coma Scale)</a:t>
            </a:r>
          </a:p>
          <a:p>
            <a:pPr>
              <a:buNone/>
              <a:defRPr/>
            </a:pPr>
            <a:endParaRPr lang="en-US" sz="2400" i="1" dirty="0">
              <a:cs typeface="+mj-cs"/>
            </a:endParaRPr>
          </a:p>
          <a:p>
            <a:pPr marL="342900" lvl="2" indent="-342900">
              <a:defRPr/>
            </a:pPr>
            <a:r>
              <a:rPr lang="en-US" altLang="en-US" dirty="0">
                <a:cs typeface="+mj-cs"/>
              </a:rPr>
              <a:t>Alcohol/drug intoxication may prevent accurate neurological exam in the ER </a:t>
            </a:r>
          </a:p>
          <a:p>
            <a:pPr>
              <a:buNone/>
              <a:defRPr/>
            </a:pPr>
            <a:endParaRPr lang="en-US" sz="2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3076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>
            <a:extLst>
              <a:ext uri="{FF2B5EF4-FFF2-40B4-BE49-F238E27FC236}">
                <a16:creationId xmlns:a16="http://schemas.microsoft.com/office/drawing/2014/main" id="{E2D5DA66-A0E2-7845-9E3C-6EE9C0AF0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/>
              <a:t>Definition </a:t>
            </a:r>
            <a:endParaRPr lang="ar-JO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AAFEC-255B-4047-A39D-1BF263CF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4906963"/>
          </a:xfrm>
        </p:spPr>
        <p:txBody>
          <a:bodyPr rtlCol="1">
            <a:normAutofit/>
          </a:bodyPr>
          <a:lstStyle/>
          <a:p>
            <a:pPr>
              <a:buNone/>
              <a:defRPr/>
            </a:pPr>
            <a:r>
              <a:rPr lang="en-US" altLang="en-US" b="1" dirty="0">
                <a:cs typeface="+mj-cs"/>
              </a:rPr>
              <a:t>Alteration in brain function is determined by :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>
                <a:cs typeface="+mj-cs"/>
              </a:rPr>
              <a:t>Loss of or decrease in the level of consciousness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>
                <a:cs typeface="+mj-cs"/>
              </a:rPr>
              <a:t>Any Loss of memory for event (before/after) injury (PTA)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>
                <a:cs typeface="+mj-cs"/>
              </a:rPr>
              <a:t>A neurological deficits( sensory or motor loss, </a:t>
            </a:r>
            <a:r>
              <a:rPr lang="en-US" sz="2600" dirty="0" err="1">
                <a:cs typeface="+mj-cs"/>
              </a:rPr>
              <a:t>balance,vision</a:t>
            </a:r>
            <a:r>
              <a:rPr lang="en-US" sz="2600" dirty="0">
                <a:cs typeface="+mj-cs"/>
              </a:rPr>
              <a:t>…)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>
                <a:cs typeface="+mj-cs"/>
              </a:rPr>
              <a:t>Any change in mental state at the time of injury (confusion, disorientation….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>
                <a:cs typeface="+mj-cs"/>
              </a:rPr>
              <a:t>Neuroradiologic or laboratory evidence of brain damage. </a:t>
            </a:r>
          </a:p>
          <a:p>
            <a:pPr>
              <a:defRPr/>
            </a:pPr>
            <a:endParaRPr lang="ar-JO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9389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8234076C-4EA3-8C40-8917-1D4A8D014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ar-JO" altLang="en-US"/>
          </a:p>
        </p:txBody>
      </p:sp>
      <p:pic>
        <p:nvPicPr>
          <p:cNvPr id="32771" name="Picture 2">
            <a:extLst>
              <a:ext uri="{FF2B5EF4-FFF2-40B4-BE49-F238E27FC236}">
                <a16:creationId xmlns:a16="http://schemas.microsoft.com/office/drawing/2014/main" id="{344C13FA-65B7-A843-AA56-454A38248D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3114" y="304800"/>
            <a:ext cx="7939087" cy="5486400"/>
          </a:xfrm>
          <a:noFill/>
        </p:spPr>
      </p:pic>
    </p:spTree>
    <p:extLst>
      <p:ext uri="{BB962C8B-B14F-4D97-AF65-F5344CB8AC3E}">
        <p14:creationId xmlns:p14="http://schemas.microsoft.com/office/powerpoint/2010/main" val="1233415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EDC727B5-EC59-FB46-98E0-F34449BAD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ar-JO" altLang="en-US"/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88A06FC9-5781-E840-916E-879BF3748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4526" y="533400"/>
            <a:ext cx="8220075" cy="5797550"/>
          </a:xfrm>
          <a:noFill/>
        </p:spPr>
      </p:pic>
    </p:spTree>
    <p:extLst>
      <p:ext uri="{BB962C8B-B14F-4D97-AF65-F5344CB8AC3E}">
        <p14:creationId xmlns:p14="http://schemas.microsoft.com/office/powerpoint/2010/main" val="1978811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4">
            <a:extLst>
              <a:ext uri="{FF2B5EF4-FFF2-40B4-BE49-F238E27FC236}">
                <a16:creationId xmlns:a16="http://schemas.microsoft.com/office/drawing/2014/main" id="{15D86A63-1FCE-8442-BCE8-16458C81E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Phases TBI survivors</a:t>
            </a:r>
            <a:br>
              <a:rPr lang="en-US" altLang="en-US"/>
            </a:br>
            <a:r>
              <a:rPr lang="en-US" altLang="en-US"/>
              <a:t>Medical treatment</a:t>
            </a:r>
            <a:endParaRPr lang="ar-JO" altLang="en-US"/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5EAEB08B-3CFA-9346-9E6A-9DDAE4174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>
            <a:normAutofit/>
          </a:bodyPr>
          <a:lstStyle/>
          <a:p>
            <a:pPr marL="342900" lvl="2" indent="-342900">
              <a:defRPr/>
            </a:pPr>
            <a:r>
              <a:rPr lang="en-US" altLang="en-US" b="1" dirty="0">
                <a:cs typeface="+mj-cs"/>
              </a:rPr>
              <a:t>GCS of 8 or less predicts :</a:t>
            </a:r>
          </a:p>
          <a:p>
            <a:pPr marL="625475" lvl="2" indent="-352425">
              <a:defRPr/>
            </a:pPr>
            <a:r>
              <a:rPr lang="en-US" altLang="en-US" dirty="0">
                <a:cs typeface="+mj-cs"/>
              </a:rPr>
              <a:t>50% mortality</a:t>
            </a:r>
          </a:p>
          <a:p>
            <a:pPr marL="625475" lvl="2" indent="-352425">
              <a:defRPr/>
            </a:pPr>
            <a:r>
              <a:rPr lang="en-US" altLang="en-US" dirty="0">
                <a:cs typeface="+mj-cs"/>
              </a:rPr>
              <a:t>survive with moderate to severe disabilities </a:t>
            </a:r>
          </a:p>
          <a:p>
            <a:pPr marL="342900" lvl="2" indent="-342900">
              <a:buNone/>
              <a:defRPr/>
            </a:pPr>
            <a:endParaRPr lang="en-US" dirty="0">
              <a:cs typeface="+mj-cs"/>
            </a:endParaRPr>
          </a:p>
          <a:p>
            <a:pPr>
              <a:defRPr/>
            </a:pPr>
            <a:r>
              <a:rPr lang="en-US" sz="2400" dirty="0">
                <a:cs typeface="+mj-cs"/>
              </a:rPr>
              <a:t>Computed tomography (CT) of the head is usually obtained within 30 minutes to determine the presence of intracranial hematomas or contusions. </a:t>
            </a:r>
          </a:p>
          <a:p>
            <a:pPr>
              <a:defRPr/>
            </a:pPr>
            <a:endParaRPr lang="en-US" sz="2400" dirty="0">
              <a:cs typeface="+mj-cs"/>
            </a:endParaRPr>
          </a:p>
          <a:p>
            <a:pPr>
              <a:defRPr/>
            </a:pPr>
            <a:r>
              <a:rPr lang="en-US" altLang="en-US" sz="2400" dirty="0"/>
              <a:t>With the exception of small lesions in patients with stable neurological signs, hematomas must be surgically evacuated as soon as possible to optimize chances for survival and recovery. </a:t>
            </a:r>
          </a:p>
          <a:p>
            <a:pPr>
              <a:defRPr/>
            </a:pPr>
            <a:endParaRPr lang="en-US" sz="2400" dirty="0">
              <a:cs typeface="+mj-cs"/>
            </a:endParaRPr>
          </a:p>
          <a:p>
            <a:pPr marL="0" indent="0">
              <a:buNone/>
              <a:defRPr/>
            </a:pPr>
            <a:endParaRPr lang="en-US" sz="2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5126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2A371E5A-B2BA-AB42-AD99-2B445AA99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Phases TBI survivors</a:t>
            </a:r>
            <a:br>
              <a:rPr lang="en-US" altLang="en-US"/>
            </a:br>
            <a:r>
              <a:rPr lang="en-US" altLang="en-US"/>
              <a:t>Medical treatment</a:t>
            </a:r>
            <a:endParaRPr lang="ar-JO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B04E5-69D4-7242-9600-B145DC8F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>
            <a:normAutofit/>
          </a:bodyPr>
          <a:lstStyle/>
          <a:p>
            <a:pPr>
              <a:buNone/>
              <a:defRPr/>
            </a:pPr>
            <a:r>
              <a:rPr lang="en-US" b="1" dirty="0">
                <a:cs typeface="+mj-cs"/>
              </a:rPr>
              <a:t>Intensive Medical Management</a:t>
            </a:r>
          </a:p>
          <a:p>
            <a:pPr marL="623888" indent="-260350">
              <a:defRPr/>
            </a:pPr>
            <a:r>
              <a:rPr lang="en-US" sz="2400" dirty="0">
                <a:cs typeface="+mj-cs"/>
              </a:rPr>
              <a:t>Optimize cerebral perfusion and brain tissue oxygenation</a:t>
            </a:r>
          </a:p>
          <a:p>
            <a:pPr marL="623888" indent="-260350">
              <a:defRPr/>
            </a:pPr>
            <a:r>
              <a:rPr lang="en-US" sz="2400" dirty="0">
                <a:cs typeface="+mj-cs"/>
              </a:rPr>
              <a:t>Minimize brain swelling</a:t>
            </a:r>
          </a:p>
          <a:p>
            <a:pPr marL="623888" indent="-260350">
              <a:defRPr/>
            </a:pPr>
            <a:r>
              <a:rPr lang="en-US" sz="2400" dirty="0">
                <a:cs typeface="+mj-cs"/>
              </a:rPr>
              <a:t>Length of stay? </a:t>
            </a:r>
          </a:p>
          <a:p>
            <a:pPr marL="623888" indent="-260350">
              <a:defRPr/>
            </a:pPr>
            <a:r>
              <a:rPr lang="en-US" sz="2400" dirty="0">
                <a:cs typeface="+mj-cs"/>
              </a:rPr>
              <a:t>Maintain all other physiological variables within the normal range</a:t>
            </a:r>
          </a:p>
          <a:p>
            <a:pPr marL="623888" indent="-260350">
              <a:defRPr/>
            </a:pPr>
            <a:r>
              <a:rPr lang="en-US" altLang="en-US" sz="2400" dirty="0">
                <a:cs typeface="+mj-cs"/>
              </a:rPr>
              <a:t>Referral to rehab (OT)</a:t>
            </a:r>
            <a:endParaRPr lang="ar-JO" sz="2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0915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DF57B86C-3405-C74D-83EA-BCBE194437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Patients with Severe Alterations in Consciousness</a:t>
            </a:r>
            <a:endParaRPr lang="ar-JO" altLang="en-US" sz="4000"/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659506D4-27AC-694E-B9FF-B20DFC68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>
            <a:normAutofit/>
          </a:bodyPr>
          <a:lstStyle/>
          <a:p>
            <a:pPr>
              <a:defRPr/>
            </a:pPr>
            <a:r>
              <a:rPr lang="en-US" sz="2400" dirty="0">
                <a:cs typeface="+mj-cs"/>
              </a:rPr>
              <a:t>A person with TBI may exhibit any of a number of altered states of consciousness, depending on the severity of the injury</a:t>
            </a:r>
          </a:p>
          <a:p>
            <a:pPr>
              <a:buNone/>
              <a:defRPr/>
            </a:pPr>
            <a:endParaRPr 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83563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50C42-A928-7845-AF07-375B28245DA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4000"/>
              <a:t>Alteration in Consciousness - Severity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A21521E-3DDA-4049-9F08-01E99B32CCC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33600" y="1066800"/>
            <a:ext cx="8534400" cy="5334000"/>
          </a:xfrm>
        </p:spPr>
        <p:txBody>
          <a:bodyPr rtlCol="1">
            <a:normAutofit/>
          </a:bodyPr>
          <a:lstStyle/>
          <a:p>
            <a:pPr>
              <a:buNone/>
              <a:defRPr/>
            </a:pPr>
            <a:r>
              <a:rPr lang="en-US" altLang="en-US" b="1" u="sng" dirty="0">
                <a:solidFill>
                  <a:srgbClr val="FF0000"/>
                </a:solidFill>
                <a:cs typeface="+mj-cs"/>
              </a:rPr>
              <a:t>Coma:</a:t>
            </a:r>
            <a:r>
              <a:rPr lang="en-US" altLang="en-US" dirty="0">
                <a:solidFill>
                  <a:srgbClr val="FF0000"/>
                </a:solidFill>
                <a:cs typeface="+mj-cs"/>
              </a:rPr>
              <a:t> </a:t>
            </a:r>
          </a:p>
          <a:p>
            <a:pPr>
              <a:defRPr/>
            </a:pPr>
            <a:r>
              <a:rPr lang="en-US" altLang="en-US" sz="2400" dirty="0" err="1">
                <a:cs typeface="+mj-cs"/>
              </a:rPr>
              <a:t>Unarousability</a:t>
            </a:r>
            <a:r>
              <a:rPr lang="en-US" altLang="en-US" sz="2400" dirty="0">
                <a:cs typeface="+mj-cs"/>
              </a:rPr>
              <a:t> with absence of sleep &amp; loss of interaction with the environment</a:t>
            </a:r>
          </a:p>
          <a:p>
            <a:pPr>
              <a:buFontTx/>
              <a:buAutoNum type="arabicPeriod"/>
              <a:defRPr/>
            </a:pPr>
            <a:r>
              <a:rPr lang="en-US" sz="2400" dirty="0">
                <a:cs typeface="+mj-cs"/>
              </a:rPr>
              <a:t>Patient’s eyes do not open either spontaneously or to external stimulation.</a:t>
            </a:r>
          </a:p>
          <a:p>
            <a:pPr>
              <a:buFontTx/>
              <a:buAutoNum type="arabicPeriod"/>
              <a:defRPr/>
            </a:pPr>
            <a:r>
              <a:rPr lang="en-US" sz="2400" dirty="0">
                <a:cs typeface="+mj-cs"/>
              </a:rPr>
              <a:t>does not follow commands.</a:t>
            </a:r>
          </a:p>
          <a:p>
            <a:pPr>
              <a:buFontTx/>
              <a:buAutoNum type="arabicPeriod"/>
              <a:defRPr/>
            </a:pPr>
            <a:r>
              <a:rPr lang="en-US" sz="2400" dirty="0">
                <a:cs typeface="+mj-cs"/>
              </a:rPr>
              <a:t>does not mouth or speak recognizable words.</a:t>
            </a:r>
          </a:p>
          <a:p>
            <a:pPr>
              <a:buFontTx/>
              <a:buAutoNum type="arabicPeriod"/>
              <a:defRPr/>
            </a:pPr>
            <a:r>
              <a:rPr lang="en-US" sz="2400" dirty="0">
                <a:cs typeface="+mj-cs"/>
              </a:rPr>
              <a:t>does not demonstrate intentional movement (may show reflexive movement such as posturing, withdrawal from pain, or involuntary smiling).</a:t>
            </a:r>
          </a:p>
          <a:p>
            <a:pPr>
              <a:buFontTx/>
              <a:buAutoNum type="arabicPeriod"/>
              <a:defRPr/>
            </a:pPr>
            <a:r>
              <a:rPr lang="en-US" sz="2400" dirty="0">
                <a:cs typeface="+mj-cs"/>
              </a:rPr>
              <a:t>cannot sustain visual pursuits through a 45° arc in any direction when the eyes are held open manually.</a:t>
            </a:r>
          </a:p>
          <a:p>
            <a:pPr>
              <a:buFontTx/>
              <a:buAutoNum type="arabicPeriod"/>
              <a:defRPr/>
            </a:pPr>
            <a:r>
              <a:rPr lang="en-US" sz="2400" dirty="0">
                <a:cs typeface="+mj-cs"/>
              </a:rPr>
              <a:t>These criteria cannot be attributed to use of paralytic agents.</a:t>
            </a:r>
            <a:endParaRPr lang="en-US" altLang="en-US" sz="2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70029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EAE3BAA3-65BE-634D-8896-9DC7B9EB21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Alteration in Consciousness - Severity</a:t>
            </a:r>
            <a:endParaRPr lang="ar-JO" altLang="en-US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C4870BC0-DE77-534C-A68D-A6C8CA61E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754563"/>
          </a:xfrm>
        </p:spPr>
        <p:txBody>
          <a:bodyPr rtlCol="1">
            <a:normAutofit/>
          </a:bodyPr>
          <a:lstStyle/>
          <a:p>
            <a:pPr>
              <a:buNone/>
              <a:defRPr/>
            </a:pPr>
            <a:r>
              <a:rPr lang="en-US" altLang="en-US" b="1" u="sng" dirty="0">
                <a:solidFill>
                  <a:srgbClr val="FF0000"/>
                </a:solidFill>
                <a:cs typeface="+mj-cs"/>
              </a:rPr>
              <a:t>Vegetative</a:t>
            </a:r>
            <a:r>
              <a:rPr lang="en-US" altLang="en-US" dirty="0">
                <a:solidFill>
                  <a:srgbClr val="FF0000"/>
                </a:solidFill>
                <a:cs typeface="+mj-cs"/>
              </a:rPr>
              <a:t>: </a:t>
            </a:r>
          </a:p>
          <a:p>
            <a:pPr>
              <a:defRPr/>
            </a:pPr>
            <a:r>
              <a:rPr lang="en-US" altLang="en-US" sz="2400" dirty="0">
                <a:cs typeface="+mj-cs"/>
              </a:rPr>
              <a:t>Complete unawareness with the self or the environment. Starts after a coma. </a:t>
            </a:r>
          </a:p>
          <a:p>
            <a:pPr lvl="1">
              <a:defRPr/>
            </a:pPr>
            <a:r>
              <a:rPr lang="en-US" altLang="en-US" dirty="0">
                <a:cs typeface="+mj-cs"/>
              </a:rPr>
              <a:t>Sleep wake cycles</a:t>
            </a:r>
          </a:p>
          <a:p>
            <a:pPr marL="722313" lvl="3" indent="-369888">
              <a:defRPr/>
            </a:pPr>
            <a:r>
              <a:rPr lang="en-US" sz="2400" dirty="0">
                <a:cs typeface="+mj-cs"/>
              </a:rPr>
              <a:t>No sustained, reproducible, or voluntary behavioral responses to sensory stimuli</a:t>
            </a:r>
          </a:p>
          <a:p>
            <a:pPr marL="722313" lvl="3" indent="-369888">
              <a:defRPr/>
            </a:pPr>
            <a:r>
              <a:rPr lang="en-US" sz="2400" dirty="0">
                <a:cs typeface="+mj-cs"/>
              </a:rPr>
              <a:t>No language comprehension</a:t>
            </a:r>
            <a:endParaRPr lang="en-US" altLang="en-US" sz="2400" dirty="0">
              <a:cs typeface="+mj-cs"/>
            </a:endParaRPr>
          </a:p>
          <a:p>
            <a:pPr>
              <a:buNone/>
              <a:defRPr/>
            </a:pPr>
            <a:endParaRPr lang="ar-JO" sz="5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9436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AF73901E-9F63-0046-B7B0-B450A6470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Alteration in Consciousness - Severity</a:t>
            </a:r>
            <a:endParaRPr lang="ar-JO" altLang="en-US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E04E62AE-2EC1-EA40-B6DF-E3CB49D6B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>
            <a:normAutofit/>
          </a:bodyPr>
          <a:lstStyle/>
          <a:p>
            <a:pPr>
              <a:buNone/>
              <a:defRPr/>
            </a:pPr>
            <a:r>
              <a:rPr lang="en-US" altLang="en-US" b="1" u="sng" dirty="0">
                <a:solidFill>
                  <a:srgbClr val="FF0000"/>
                </a:solidFill>
                <a:cs typeface="+mj-cs"/>
              </a:rPr>
              <a:t>Minimally conscious state: </a:t>
            </a:r>
            <a:endParaRPr lang="en-US" altLang="en-US" sz="2400" dirty="0">
              <a:solidFill>
                <a:srgbClr val="FF0000"/>
              </a:solidFill>
              <a:cs typeface="+mj-cs"/>
            </a:endParaRPr>
          </a:p>
          <a:p>
            <a:pPr>
              <a:defRPr/>
            </a:pPr>
            <a:r>
              <a:rPr lang="en-US" altLang="en-US" dirty="0">
                <a:cs typeface="+mj-cs"/>
              </a:rPr>
              <a:t>Patients no longer comatose or vegetative but are severely disabled (slow-to-recover). </a:t>
            </a:r>
          </a:p>
          <a:p>
            <a:pPr>
              <a:defRPr/>
            </a:pPr>
            <a:r>
              <a:rPr lang="en-US" altLang="en-US" dirty="0">
                <a:cs typeface="+mj-cs"/>
              </a:rPr>
              <a:t>Purposeful behaviors/responses after a specific command, question, or environmental prompt</a:t>
            </a:r>
          </a:p>
          <a:p>
            <a:pPr>
              <a:defRPr/>
            </a:pPr>
            <a:r>
              <a:rPr lang="en-US" dirty="0"/>
              <a:t>Following simple commands </a:t>
            </a:r>
          </a:p>
          <a:p>
            <a:pPr>
              <a:defRPr/>
            </a:pPr>
            <a:r>
              <a:rPr lang="en-US" dirty="0"/>
              <a:t>Gestural or verbal yes/no responses (regardless of accuracy) </a:t>
            </a:r>
          </a:p>
          <a:p>
            <a:pPr>
              <a:defRPr/>
            </a:pPr>
            <a:r>
              <a:rPr lang="en-US" dirty="0"/>
              <a:t>Intelligible verbalization </a:t>
            </a:r>
          </a:p>
          <a:p>
            <a:pPr>
              <a:defRPr/>
            </a:pPr>
            <a:endParaRPr lang="en-US" altLang="en-US" sz="1600" dirty="0">
              <a:cs typeface="+mj-cs"/>
            </a:endParaRPr>
          </a:p>
          <a:p>
            <a:pPr>
              <a:defRPr/>
            </a:pPr>
            <a:endParaRPr lang="ar-JO" sz="6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8346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B88AF28B-73B9-5A43-8A0C-223A49C695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Assessment 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A99904A8-9686-1941-B1E3-2CAEC326E2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i="1"/>
              <a:t>Rancho Los Amigos Levels of Cognitive Functioning Scale </a:t>
            </a:r>
          </a:p>
          <a:p>
            <a:pPr lvl="1" eaLnBrk="1" hangingPunct="1"/>
            <a:r>
              <a:rPr lang="en-US" altLang="en-US" sz="1800"/>
              <a:t>First three levels describe the response to stimulation and the environment for people emerging from coma</a:t>
            </a:r>
          </a:p>
          <a:p>
            <a:pPr lvl="1" eaLnBrk="1" hangingPunct="1"/>
            <a:r>
              <a:rPr lang="en-US" altLang="en-US" sz="1800"/>
              <a:t>Usually paired with Glascow Coma Scale</a:t>
            </a:r>
          </a:p>
          <a:p>
            <a:pPr lvl="1" algn="r" eaLnBrk="1" hangingPunct="1"/>
            <a:endParaRPr lang="en-US" altLang="en-US" sz="1800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Behavior-based assessment measures</a:t>
            </a:r>
          </a:p>
        </p:txBody>
      </p:sp>
    </p:spTree>
    <p:extLst>
      <p:ext uri="{BB962C8B-B14F-4D97-AF65-F5344CB8AC3E}">
        <p14:creationId xmlns:p14="http://schemas.microsoft.com/office/powerpoint/2010/main" val="2464352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BEFA427D-7EAE-E346-BF00-B3DD9889EF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Outcomes and prognosis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D895D8B5-6ECB-D043-A1A3-BD4206E4F0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Neuroimaging evidence?</a:t>
            </a:r>
          </a:p>
          <a:p>
            <a:pPr eaLnBrk="1" hangingPunct="1"/>
            <a:r>
              <a:rPr lang="en-US" altLang="en-US"/>
              <a:t>Age? </a:t>
            </a:r>
          </a:p>
          <a:p>
            <a:pPr eaLnBrk="1" hangingPunct="1"/>
            <a:r>
              <a:rPr lang="en-US" altLang="en-US"/>
              <a:t>Clinical observation.</a:t>
            </a:r>
          </a:p>
        </p:txBody>
      </p:sp>
    </p:spTree>
    <p:extLst>
      <p:ext uri="{BB962C8B-B14F-4D97-AF65-F5344CB8AC3E}">
        <p14:creationId xmlns:p14="http://schemas.microsoft.com/office/powerpoint/2010/main" val="10935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7CAA1999-735D-604C-9E45-3F1BC272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1" hangingPunct="1"/>
            <a:r>
              <a:rPr lang="en-US" altLang="en-US" sz="3600"/>
              <a:t>Incidence, Prevalence, Causation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C08C177-6E4F-764F-B61E-DD55D0DABB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143000"/>
            <a:ext cx="8229600" cy="5257800"/>
          </a:xfrm>
        </p:spPr>
        <p:txBody>
          <a:bodyPr rtlCol="1"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+mj-cs"/>
              </a:rPr>
              <a:t>Approximately 1.7 million people in the US sustain a TBI</a:t>
            </a:r>
            <a:endParaRPr lang="en-US" altLang="en-US" dirty="0">
              <a:cs typeface="+mj-cs"/>
            </a:endParaRPr>
          </a:p>
          <a:p>
            <a:pPr>
              <a:defRPr/>
            </a:pPr>
            <a:r>
              <a:rPr lang="en-US" altLang="en-US" dirty="0">
                <a:cs typeface="+mj-cs"/>
              </a:rPr>
              <a:t>Population of TBI is typically:</a:t>
            </a:r>
          </a:p>
          <a:p>
            <a:pPr algn="l" rtl="0">
              <a:defRPr/>
            </a:pPr>
            <a:r>
              <a:rPr lang="en-US" sz="2400" dirty="0"/>
              <a:t>children 0–4 years &gt; older adolescents 15–19 </a:t>
            </a:r>
          </a:p>
          <a:p>
            <a:pPr algn="l" rtl="0">
              <a:defRPr/>
            </a:pPr>
            <a:r>
              <a:rPr lang="en-US" altLang="en-US" sz="2400" dirty="0">
                <a:cs typeface="+mj-cs"/>
              </a:rPr>
              <a:t>Also persons 75+</a:t>
            </a:r>
          </a:p>
          <a:p>
            <a:pPr algn="l" rtl="0">
              <a:defRPr/>
            </a:pPr>
            <a:r>
              <a:rPr lang="en-US" altLang="en-US" sz="2400" dirty="0">
                <a:cs typeface="+mj-cs"/>
              </a:rPr>
              <a:t>Male &gt; Female</a:t>
            </a:r>
          </a:p>
          <a:p>
            <a:pPr marL="0" indent="0">
              <a:buNone/>
              <a:defRPr/>
            </a:pPr>
            <a:endParaRPr lang="en-US" altLang="en-US" sz="2400" dirty="0">
              <a:cs typeface="+mj-cs"/>
            </a:endParaRPr>
          </a:p>
          <a:p>
            <a:pPr>
              <a:defRPr/>
            </a:pPr>
            <a:r>
              <a:rPr lang="en-US" altLang="en-US" dirty="0">
                <a:cs typeface="+mj-cs"/>
              </a:rPr>
              <a:t>Causes: </a:t>
            </a:r>
          </a:p>
          <a:p>
            <a:pPr lvl="1">
              <a:defRPr/>
            </a:pPr>
            <a:r>
              <a:rPr lang="en-US" altLang="en-US" dirty="0">
                <a:cs typeface="+mj-cs"/>
              </a:rPr>
              <a:t>Falls </a:t>
            </a:r>
          </a:p>
          <a:p>
            <a:pPr lvl="1">
              <a:defRPr/>
            </a:pPr>
            <a:r>
              <a:rPr lang="en-US" altLang="en-US" dirty="0">
                <a:cs typeface="+mj-cs"/>
              </a:rPr>
              <a:t>motor vehicle accident (MVA) </a:t>
            </a:r>
          </a:p>
          <a:p>
            <a:pPr lvl="1">
              <a:defRPr/>
            </a:pPr>
            <a:r>
              <a:rPr lang="en-US" altLang="en-US" dirty="0">
                <a:cs typeface="+mj-cs"/>
              </a:rPr>
              <a:t>Interpersonal violence </a:t>
            </a:r>
          </a:p>
          <a:p>
            <a:pPr lvl="1">
              <a:defRPr/>
            </a:pPr>
            <a:endParaRPr lang="en-US" altLang="en-US" dirty="0">
              <a:cs typeface="+mj-cs"/>
            </a:endParaRPr>
          </a:p>
          <a:p>
            <a:pPr>
              <a:defRPr/>
            </a:pPr>
            <a:r>
              <a:rPr lang="en-US" altLang="en-US" sz="2400" dirty="0">
                <a:cs typeface="+mj-cs"/>
              </a:rPr>
              <a:t>Alcohol use (</a:t>
            </a:r>
            <a:r>
              <a:rPr lang="en-US" sz="2400" dirty="0">
                <a:cs typeface="+mj-cs"/>
              </a:rPr>
              <a:t>50% of people who sustain TBI were intoxicated at the time of injury </a:t>
            </a:r>
            <a:r>
              <a:rPr lang="en-US" altLang="en-US" sz="2400" dirty="0">
                <a:cs typeface="+mj-cs"/>
              </a:rPr>
              <a:t>and have a longer morbidity outcomes: longer hospitalization, agitation, lower cognitive status at discharge) </a:t>
            </a:r>
          </a:p>
        </p:txBody>
      </p:sp>
    </p:spTree>
    <p:extLst>
      <p:ext uri="{BB962C8B-B14F-4D97-AF65-F5344CB8AC3E}">
        <p14:creationId xmlns:p14="http://schemas.microsoft.com/office/powerpoint/2010/main" val="1296439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94485B9E-1867-884D-9FE1-CCCD0C652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Clinical Picture</a:t>
            </a:r>
            <a:endParaRPr lang="ar-JO" altLang="en-US" b="1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B0D60BFD-65A5-F54C-B626-EDF67228B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>
            <a:normAutofit/>
          </a:bodyPr>
          <a:lstStyle/>
          <a:p>
            <a:pPr>
              <a:defRPr/>
            </a:pPr>
            <a:r>
              <a:rPr lang="en-US" b="1">
                <a:cs typeface="+mj-cs"/>
              </a:rPr>
              <a:t>Physical Status</a:t>
            </a:r>
          </a:p>
          <a:p>
            <a:pPr>
              <a:defRPr/>
            </a:pPr>
            <a:r>
              <a:rPr lang="en-US" b="1">
                <a:cs typeface="+mj-cs"/>
              </a:rPr>
              <a:t>Cognitive Status</a:t>
            </a:r>
          </a:p>
          <a:p>
            <a:pPr>
              <a:defRPr/>
            </a:pPr>
            <a:r>
              <a:rPr lang="en-US" b="1">
                <a:cs typeface="+mj-cs"/>
              </a:rPr>
              <a:t>Perceptual Skills</a:t>
            </a:r>
          </a:p>
          <a:p>
            <a:pPr>
              <a:defRPr/>
            </a:pPr>
            <a:r>
              <a:rPr lang="en-US" b="1">
                <a:cs typeface="+mj-cs"/>
              </a:rPr>
              <a:t>Psychosocial Factors</a:t>
            </a:r>
            <a:endParaRPr lang="ar-JO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2405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4">
            <a:extLst>
              <a:ext uri="{FF2B5EF4-FFF2-40B4-BE49-F238E27FC236}">
                <a16:creationId xmlns:a16="http://schemas.microsoft.com/office/drawing/2014/main" id="{FE609339-B6F9-894A-B244-A00F152B0B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Physical and Cognitive Changes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723CE-2558-094E-847D-17616C946D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92500" lnSpcReduction="10000"/>
          </a:bodyPr>
          <a:lstStyle/>
          <a:p>
            <a:pPr>
              <a:defRPr/>
            </a:pPr>
            <a:r>
              <a:rPr lang="en-US" sz="2400" dirty="0" err="1"/>
              <a:t>Hyperreflexia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Abnormal muscle tone</a:t>
            </a:r>
          </a:p>
          <a:p>
            <a:pPr lvl="1">
              <a:defRPr/>
            </a:pPr>
            <a:r>
              <a:rPr lang="en-US" sz="2200" dirty="0" err="1"/>
              <a:t>Hypertonia</a:t>
            </a:r>
            <a:endParaRPr lang="en-US" sz="2200" dirty="0"/>
          </a:p>
          <a:p>
            <a:pPr lvl="1">
              <a:defRPr/>
            </a:pPr>
            <a:r>
              <a:rPr lang="en-US" sz="2200" dirty="0" err="1"/>
              <a:t>Hypotonia</a:t>
            </a:r>
            <a:endParaRPr lang="en-US" sz="2200" dirty="0"/>
          </a:p>
          <a:p>
            <a:pPr>
              <a:defRPr/>
            </a:pPr>
            <a:r>
              <a:rPr lang="en-US" sz="2400" dirty="0"/>
              <a:t>Ataxia</a:t>
            </a:r>
          </a:p>
          <a:p>
            <a:pPr>
              <a:defRPr/>
            </a:pPr>
            <a:r>
              <a:rPr lang="en-US" sz="2400" dirty="0"/>
              <a:t>Spasticity</a:t>
            </a:r>
          </a:p>
          <a:p>
            <a:pPr>
              <a:defRPr/>
            </a:pPr>
            <a:r>
              <a:rPr lang="en-US" sz="2400" dirty="0"/>
              <a:t>Sensory changes</a:t>
            </a:r>
          </a:p>
          <a:p>
            <a:pPr>
              <a:defRPr/>
            </a:pPr>
            <a:r>
              <a:rPr lang="en-US" sz="2400" dirty="0" err="1"/>
              <a:t>Dysphagia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Activity tolerance</a:t>
            </a:r>
          </a:p>
          <a:p>
            <a:pPr>
              <a:defRPr/>
            </a:pPr>
            <a:r>
              <a:rPr lang="en-US" sz="2400" dirty="0"/>
              <a:t>Vision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4045EA-8B53-8748-B974-286078B713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92500" lnSpcReduction="10000"/>
          </a:bodyPr>
          <a:lstStyle/>
          <a:p>
            <a:pPr>
              <a:defRPr/>
            </a:pPr>
            <a:r>
              <a:rPr lang="en-US" sz="2200" dirty="0"/>
              <a:t>Memory</a:t>
            </a:r>
          </a:p>
          <a:p>
            <a:pPr>
              <a:defRPr/>
            </a:pPr>
            <a:r>
              <a:rPr lang="en-US" sz="2200" dirty="0"/>
              <a:t>Attention</a:t>
            </a:r>
          </a:p>
          <a:p>
            <a:pPr>
              <a:defRPr/>
            </a:pPr>
            <a:r>
              <a:rPr lang="en-US" sz="2200" dirty="0"/>
              <a:t>Distractibility</a:t>
            </a:r>
          </a:p>
          <a:p>
            <a:pPr>
              <a:defRPr/>
            </a:pPr>
            <a:r>
              <a:rPr lang="en-US" sz="2200" dirty="0"/>
              <a:t>Initiation</a:t>
            </a:r>
          </a:p>
          <a:p>
            <a:pPr>
              <a:defRPr/>
            </a:pPr>
            <a:r>
              <a:rPr lang="en-US" sz="2200" dirty="0"/>
              <a:t>Task requirement</a:t>
            </a:r>
          </a:p>
          <a:p>
            <a:pPr>
              <a:defRPr/>
            </a:pPr>
            <a:r>
              <a:rPr lang="en-US" sz="2200" dirty="0"/>
              <a:t>Impulsivity</a:t>
            </a:r>
          </a:p>
          <a:p>
            <a:pPr>
              <a:defRPr/>
            </a:pPr>
            <a:r>
              <a:rPr lang="en-US" sz="2200" dirty="0"/>
              <a:t>Abstract thinking</a:t>
            </a:r>
          </a:p>
          <a:p>
            <a:pPr>
              <a:defRPr/>
            </a:pPr>
            <a:r>
              <a:rPr lang="en-US" sz="2200" dirty="0"/>
              <a:t>Behavioral status</a:t>
            </a:r>
          </a:p>
          <a:p>
            <a:pPr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All changes possible at any level of TBI severity</a:t>
            </a:r>
          </a:p>
        </p:txBody>
      </p:sp>
    </p:spTree>
    <p:extLst>
      <p:ext uri="{BB962C8B-B14F-4D97-AF65-F5344CB8AC3E}">
        <p14:creationId xmlns:p14="http://schemas.microsoft.com/office/powerpoint/2010/main" val="4074573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4">
            <a:extLst>
              <a:ext uri="{FF2B5EF4-FFF2-40B4-BE49-F238E27FC236}">
                <a16:creationId xmlns:a16="http://schemas.microsoft.com/office/drawing/2014/main" id="{E82561C1-433C-234E-90D1-057C2EC811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Rigidity</a:t>
            </a:r>
          </a:p>
        </p:txBody>
      </p:sp>
      <p:sp>
        <p:nvSpPr>
          <p:cNvPr id="45059" name="Content Placeholder 5">
            <a:extLst>
              <a:ext uri="{FF2B5EF4-FFF2-40B4-BE49-F238E27FC236}">
                <a16:creationId xmlns:a16="http://schemas.microsoft.com/office/drawing/2014/main" id="{AFEA8DAD-14EC-CA4F-9407-AFCCC52930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0" y="1447801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/>
              <a:t>Decerebrate:</a:t>
            </a:r>
          </a:p>
          <a:p>
            <a:pPr lvl="1" eaLnBrk="1" hangingPunct="1"/>
            <a:r>
              <a:rPr lang="en-US" altLang="en-US" sz="1800"/>
              <a:t>UE and LE in spastic extension, adducted, 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en-US"/>
              <a:t>internally rotated</a:t>
            </a:r>
          </a:p>
          <a:p>
            <a:pPr lvl="1" eaLnBrk="1" hangingPunct="1"/>
            <a:r>
              <a:rPr lang="en-US" altLang="en-US" sz="1800"/>
              <a:t>Wrists pronated, fingers flexed</a:t>
            </a:r>
          </a:p>
          <a:p>
            <a:pPr lvl="1" eaLnBrk="1" hangingPunct="1"/>
            <a:r>
              <a:rPr lang="en-US" altLang="en-US" sz="1800"/>
              <a:t>Ankles flexed and internally rotated</a:t>
            </a:r>
          </a:p>
          <a:p>
            <a:pPr lvl="1" eaLnBrk="1" hangingPunct="1"/>
            <a:endParaRPr lang="en-US" altLang="en-US" sz="1800"/>
          </a:p>
          <a:p>
            <a:pPr eaLnBrk="1" hangingPunct="1"/>
            <a:r>
              <a:rPr lang="en-US" altLang="en-US"/>
              <a:t>Decorticate:</a:t>
            </a:r>
          </a:p>
          <a:p>
            <a:pPr lvl="1" eaLnBrk="1" hangingPunct="1"/>
            <a:r>
              <a:rPr lang="en-US" altLang="en-US" sz="1800"/>
              <a:t>UE in spastic flexion, adducted,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1800"/>
              <a:t>	 internally rotated</a:t>
            </a:r>
          </a:p>
          <a:p>
            <a:pPr lvl="1" eaLnBrk="1" hangingPunct="1"/>
            <a:r>
              <a:rPr lang="en-US" altLang="en-US" sz="1800"/>
              <a:t>Wrist and fingers flexed</a:t>
            </a:r>
          </a:p>
          <a:p>
            <a:pPr lvl="1" eaLnBrk="1" hangingPunct="1"/>
            <a:r>
              <a:rPr lang="en-US" altLang="en-US" sz="1800"/>
              <a:t>LE spastic extension,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1800"/>
              <a:t>	feet plantar flexed</a:t>
            </a:r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</p:txBody>
      </p:sp>
      <p:pic>
        <p:nvPicPr>
          <p:cNvPr id="45060" name="Picture 7">
            <a:extLst>
              <a:ext uri="{FF2B5EF4-FFF2-40B4-BE49-F238E27FC236}">
                <a16:creationId xmlns:a16="http://schemas.microsoft.com/office/drawing/2014/main" id="{914F0699-9734-3946-B4DD-22A4DFCEC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943101"/>
            <a:ext cx="289560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8">
            <a:extLst>
              <a:ext uri="{FF2B5EF4-FFF2-40B4-BE49-F238E27FC236}">
                <a16:creationId xmlns:a16="http://schemas.microsoft.com/office/drawing/2014/main" id="{306F5930-1773-FF4F-985D-AF64ABE4C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5661025"/>
            <a:ext cx="4813300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198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B0842BAE-A5AE-144F-914E-E859DBB8B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Interventions for patients in Severely Altered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11C57-4EC4-664E-8777-05F8A5684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Goals: </a:t>
            </a:r>
          </a:p>
          <a:p>
            <a:pPr lvl="2">
              <a:defRPr/>
            </a:pPr>
            <a:r>
              <a:rPr lang="en-US" sz="2800" dirty="0"/>
              <a:t>Foster alertness and behavioral responsiveness</a:t>
            </a:r>
          </a:p>
          <a:p>
            <a:pPr lvl="2">
              <a:defRPr/>
            </a:pPr>
            <a:r>
              <a:rPr lang="en-US" sz="2800" dirty="0"/>
              <a:t>Prevent complications </a:t>
            </a:r>
          </a:p>
          <a:p>
            <a:pPr marL="342900" lvl="2" indent="-342900">
              <a:defRPr/>
            </a:pPr>
            <a:r>
              <a:rPr lang="en-US" sz="3200" dirty="0"/>
              <a:t>Intervention:</a:t>
            </a:r>
          </a:p>
          <a:p>
            <a:pPr lvl="1">
              <a:defRPr/>
            </a:pPr>
            <a:r>
              <a:rPr lang="en-US" sz="1800" dirty="0"/>
              <a:t>PROM exercise</a:t>
            </a:r>
          </a:p>
          <a:p>
            <a:pPr lvl="1">
              <a:defRPr/>
            </a:pPr>
            <a:r>
              <a:rPr lang="en-US" sz="1800" dirty="0"/>
              <a:t>Positioning</a:t>
            </a:r>
          </a:p>
          <a:p>
            <a:pPr lvl="1">
              <a:defRPr/>
            </a:pPr>
            <a:r>
              <a:rPr lang="en-US" sz="1800" dirty="0"/>
              <a:t>Tone alteration</a:t>
            </a:r>
          </a:p>
          <a:p>
            <a:pPr lvl="1">
              <a:defRPr/>
            </a:pPr>
            <a:r>
              <a:rPr lang="en-US" sz="1800" b="1" i="1" u="sng" dirty="0"/>
              <a:t>Family/caregiver support and education</a:t>
            </a:r>
          </a:p>
          <a:p>
            <a:pPr lvl="1">
              <a:defRPr/>
            </a:pPr>
            <a:r>
              <a:rPr lang="en-US" sz="1800" dirty="0"/>
              <a:t>Sensory stimulation (case by case)</a:t>
            </a:r>
          </a:p>
          <a:p>
            <a:pPr lvl="2">
              <a:defRPr/>
            </a:pPr>
            <a:r>
              <a:rPr lang="en-US" dirty="0"/>
              <a:t>Controversial</a:t>
            </a:r>
          </a:p>
          <a:p>
            <a:pPr lvl="2">
              <a:defRPr/>
            </a:pPr>
            <a:r>
              <a:rPr lang="en-US" dirty="0"/>
              <a:t>Limited evidence</a:t>
            </a:r>
          </a:p>
        </p:txBody>
      </p:sp>
    </p:spTree>
    <p:extLst>
      <p:ext uri="{BB962C8B-B14F-4D97-AF65-F5344CB8AC3E}">
        <p14:creationId xmlns:p14="http://schemas.microsoft.com/office/powerpoint/2010/main" val="1482257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93853926-CB72-D948-A677-D74C8D931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Rehabilitation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188EBB42-6A1A-704E-B225-06CE08AB33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Inpatient and outpatient: until goals are reached or patient plateaus</a:t>
            </a:r>
          </a:p>
          <a:p>
            <a:pPr lvl="1" eaLnBrk="1" hangingPunct="1"/>
            <a:r>
              <a:rPr lang="en-US" altLang="en-US" sz="1800"/>
              <a:t>Optimizing motor, visual-perceptual, and cognitive skills</a:t>
            </a:r>
          </a:p>
          <a:p>
            <a:pPr lvl="1" eaLnBrk="1" hangingPunct="1"/>
            <a:r>
              <a:rPr lang="en-US" altLang="en-US" sz="1800"/>
              <a:t>Contributing to the patient’s behavioral and emotional adaptation</a:t>
            </a:r>
          </a:p>
          <a:p>
            <a:pPr lvl="1" eaLnBrk="1" hangingPunct="1"/>
            <a:r>
              <a:rPr lang="en-US" altLang="en-US" sz="1800"/>
              <a:t>Supporting the patient’s family in preparation for discharge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405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21634532-9061-924C-B47D-01AA8938A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Survivorship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F6FE7EC6-CCD3-0F4A-B46D-1C86701C58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Survivors live with lasting consequences of TBI for years</a:t>
            </a:r>
          </a:p>
          <a:p>
            <a:pPr lvl="1" eaLnBrk="1" hangingPunct="1"/>
            <a:r>
              <a:rPr lang="en-US" altLang="en-US" sz="1800"/>
              <a:t>Some independent with self-care tasks</a:t>
            </a:r>
          </a:p>
          <a:p>
            <a:pPr lvl="2" eaLnBrk="1" hangingPunct="1"/>
            <a:r>
              <a:rPr lang="en-US" altLang="en-US"/>
              <a:t>Others require complete assistance</a:t>
            </a:r>
          </a:p>
          <a:p>
            <a:pPr lvl="1" eaLnBrk="1" hangingPunct="1"/>
            <a:r>
              <a:rPr lang="en-US" altLang="en-US" sz="1800"/>
              <a:t>Residual Cognitive, behavioral, emotional issues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1800"/>
          </a:p>
          <a:p>
            <a:pPr eaLnBrk="1" hangingPunct="1"/>
            <a:r>
              <a:rPr lang="en-US" altLang="en-US"/>
              <a:t>Community integration</a:t>
            </a:r>
          </a:p>
          <a:p>
            <a:pPr eaLnBrk="1" hangingPunct="1"/>
            <a:r>
              <a:rPr lang="en-US" altLang="en-US"/>
              <a:t>Work, driving, previous life roles (although likely adapted)</a:t>
            </a:r>
          </a:p>
        </p:txBody>
      </p:sp>
    </p:spTree>
    <p:extLst>
      <p:ext uri="{BB962C8B-B14F-4D97-AF65-F5344CB8AC3E}">
        <p14:creationId xmlns:p14="http://schemas.microsoft.com/office/powerpoint/2010/main" val="3903862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3">
            <a:extLst>
              <a:ext uri="{FF2B5EF4-FFF2-40B4-BE49-F238E27FC236}">
                <a16:creationId xmlns:a16="http://schemas.microsoft.com/office/drawing/2014/main" id="{A4B7ED2D-55DC-B040-9899-E946934D43E6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24000" y="1447800"/>
            <a:ext cx="8382000" cy="4953000"/>
          </a:xfrm>
        </p:spPr>
        <p:txBody>
          <a:bodyPr rtlCol="0">
            <a:normAutofit/>
          </a:bodyPr>
          <a:lstStyle/>
          <a:p>
            <a:pPr marL="533400" indent="-533400">
              <a:buFontTx/>
              <a:buAutoNum type="arabicPeriod"/>
              <a:defRPr/>
            </a:pPr>
            <a:r>
              <a:rPr lang="en-US" altLang="en-US" sz="2400" dirty="0"/>
              <a:t>Control of Intracranial Pressure (ICP) </a:t>
            </a:r>
          </a:p>
          <a:p>
            <a:pPr lvl="2" indent="-342900">
              <a:buFont typeface="Courier New" panose="02070309020205020404" pitchFamily="49" charset="0"/>
              <a:buChar char="o"/>
              <a:defRPr/>
            </a:pPr>
            <a:r>
              <a:rPr lang="en-US" altLang="en-US" dirty="0"/>
              <a:t>Observe for: </a:t>
            </a:r>
          </a:p>
          <a:p>
            <a:pPr marL="800100" lvl="2" indent="0">
              <a:buNone/>
              <a:defRPr/>
            </a:pPr>
            <a:r>
              <a:rPr lang="en-US" dirty="0"/>
              <a:t>	Pupil changes; decreased neurological responses; abnormal brainstem re exes; what else? </a:t>
            </a:r>
          </a:p>
          <a:p>
            <a:pPr marL="800100" lvl="2" indent="0">
              <a:buNone/>
              <a:defRPr/>
            </a:pPr>
            <a:endParaRPr lang="en-US" altLang="en-US" sz="1600" dirty="0"/>
          </a:p>
          <a:p>
            <a:pPr marL="800100" lvl="2" indent="0">
              <a:buNone/>
              <a:defRPr/>
            </a:pPr>
            <a:r>
              <a:rPr lang="en-US" altLang="en-US" dirty="0"/>
              <a:t>What to. Do?</a:t>
            </a:r>
          </a:p>
          <a:p>
            <a:pPr marL="1295400" lvl="2" indent="-381000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Side-lying with </a:t>
            </a:r>
            <a:r>
              <a:rPr lang="en-US" altLang="en-US">
                <a:ea typeface="ＭＳ Ｐゴシック" panose="020B0600070205080204" pitchFamily="34" charset="-128"/>
              </a:rPr>
              <a:t>the head </a:t>
            </a:r>
            <a:r>
              <a:rPr lang="en-US" altLang="en-US" dirty="0">
                <a:ea typeface="ＭＳ Ｐゴシック" panose="020B0600070205080204" pitchFamily="34" charset="-128"/>
              </a:rPr>
              <a:t>of the bed elevated is the most desirable position. </a:t>
            </a:r>
          </a:p>
          <a:p>
            <a:pPr marL="1295400" lvl="2" indent="-381000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Side-lying avoids the increased extensor tone promoted in supine</a:t>
            </a:r>
          </a:p>
          <a:p>
            <a:pPr marL="1295400" lvl="2" indent="-381000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Prone lying is contraindicated with increased ICP and supported sitting at 90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o</a:t>
            </a:r>
            <a:r>
              <a:rPr lang="en-US" altLang="en-US" dirty="0">
                <a:ea typeface="ＭＳ Ｐゴシック" panose="020B0600070205080204" pitchFamily="34" charset="-128"/>
              </a:rPr>
              <a:t> is used as soon as tolerated to help breathing, provide symmetrical body alignment and to increase awareness of surroundings 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9947A59-20CF-B34E-8622-027425395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marL="533400" indent="-5334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Safety precautions with TBI patients</a:t>
            </a:r>
          </a:p>
        </p:txBody>
      </p:sp>
    </p:spTree>
    <p:extLst>
      <p:ext uri="{BB962C8B-B14F-4D97-AF65-F5344CB8AC3E}">
        <p14:creationId xmlns:p14="http://schemas.microsoft.com/office/powerpoint/2010/main" val="1339551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:a16="http://schemas.microsoft.com/office/drawing/2014/main" id="{0D0547F2-43DB-0540-9EDA-E22E8DCED1E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62200" y="1447800"/>
            <a:ext cx="8305800" cy="5105400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buFontTx/>
              <a:buAutoNum type="arabicPeriod" startAt="2"/>
            </a:pPr>
            <a:r>
              <a:rPr lang="en-US" altLang="en-US" sz="2400"/>
              <a:t>Epilepsy </a:t>
            </a:r>
          </a:p>
          <a:p>
            <a:pPr marL="1295400" lvl="2" indent="-381000">
              <a:lnSpc>
                <a:spcPct val="80000"/>
              </a:lnSpc>
            </a:pPr>
            <a:r>
              <a:rPr lang="en-US" altLang="en-US" sz="1800">
                <a:ea typeface="MS PGothic" panose="020B0600070205080204" pitchFamily="34" charset="-128"/>
              </a:rPr>
              <a:t>Posttraumatic epilepsy occurs in 5% of patients with TBI and late onset epilepsy affects 20% of those with prolonged unconsciousness, depressed skull fracture, or intracranial hematoma</a:t>
            </a:r>
          </a:p>
          <a:p>
            <a:pPr marL="1295400" lvl="2" indent="-381000">
              <a:lnSpc>
                <a:spcPct val="80000"/>
              </a:lnSpc>
            </a:pPr>
            <a:r>
              <a:rPr lang="en-US" altLang="en-US" sz="1800">
                <a:ea typeface="MS PGothic" panose="020B0600070205080204" pitchFamily="34" charset="-128"/>
              </a:rPr>
              <a:t>To reduce the chance of a seizure during treatment: begin tactile stimulation and range of motion slowly to asses the patients’ physiological response</a:t>
            </a:r>
          </a:p>
          <a:p>
            <a:pPr marL="1295400" lvl="2" indent="-381000">
              <a:lnSpc>
                <a:spcPct val="80000"/>
              </a:lnSpc>
            </a:pPr>
            <a:r>
              <a:rPr lang="en-US" altLang="en-US" sz="1800">
                <a:ea typeface="MS PGothic" panose="020B0600070205080204" pitchFamily="34" charset="-128"/>
              </a:rPr>
              <a:t>Monitor the heart rate, blood pressure and facial color and any autonomic changes such as sudden perspiration or increased restlessness</a:t>
            </a:r>
          </a:p>
          <a:p>
            <a:pPr marL="1295400" lvl="2" indent="-381000">
              <a:lnSpc>
                <a:spcPct val="80000"/>
              </a:lnSpc>
            </a:pPr>
            <a:r>
              <a:rPr lang="en-US" altLang="en-US" sz="1800">
                <a:ea typeface="MS PGothic" panose="020B0600070205080204" pitchFamily="34" charset="-128"/>
              </a:rPr>
              <a:t>Gradually increase intensity of stimulation </a:t>
            </a:r>
          </a:p>
          <a:p>
            <a:pPr marL="1295400" lvl="2" indent="-381000">
              <a:lnSpc>
                <a:spcPct val="80000"/>
              </a:lnSpc>
            </a:pPr>
            <a:r>
              <a:rPr lang="en-US" altLang="en-US" sz="1800">
                <a:ea typeface="MS PGothic" panose="020B0600070205080204" pitchFamily="34" charset="-128"/>
              </a:rPr>
              <a:t>Seizure precautions: avoid rapid repetitive stimuli such as vibration, flickering lights, and fans</a:t>
            </a:r>
          </a:p>
          <a:p>
            <a:pPr marL="1295400" lvl="2" indent="-381000">
              <a:lnSpc>
                <a:spcPct val="80000"/>
              </a:lnSpc>
            </a:pPr>
            <a:r>
              <a:rPr lang="en-US" altLang="en-US" sz="1800">
                <a:ea typeface="MS PGothic" panose="020B0600070205080204" pitchFamily="34" charset="-128"/>
              </a:rPr>
              <a:t>What to do when a seizure occurs: ensure open airways, position the patient on his or her side to prevent aspiration of stomach contents, summon medical assistance, patient’s limb should not be restrained during a seizure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3C9714B-7D2A-CA47-988D-8B8B3386C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marL="533400" indent="-5334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Safety precautions with TBI patients :</a:t>
            </a:r>
          </a:p>
        </p:txBody>
      </p:sp>
    </p:spTree>
    <p:extLst>
      <p:ext uri="{BB962C8B-B14F-4D97-AF65-F5344CB8AC3E}">
        <p14:creationId xmlns:p14="http://schemas.microsoft.com/office/powerpoint/2010/main" val="1739366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3BACFFF0-E7E5-DB48-B06F-917A6B1AF31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62200" y="1447800"/>
            <a:ext cx="8305800" cy="5105400"/>
          </a:xfrm>
        </p:spPr>
        <p:txBody>
          <a:bodyPr/>
          <a:lstStyle/>
          <a:p>
            <a:pPr marL="533400" indent="-533400">
              <a:buNone/>
            </a:pPr>
            <a:r>
              <a:rPr lang="en-US" altLang="en-US"/>
              <a:t>3. Tear in dura </a:t>
            </a:r>
          </a:p>
          <a:p>
            <a:pPr marL="1295400" lvl="2" indent="-381000"/>
            <a:r>
              <a:rPr lang="en-US" altLang="en-US">
                <a:ea typeface="MS PGothic" panose="020B0600070205080204" pitchFamily="34" charset="-128"/>
              </a:rPr>
              <a:t>Cerebrospinal fluid may leak. </a:t>
            </a:r>
          </a:p>
          <a:p>
            <a:pPr marL="1295400" lvl="2" indent="-381000"/>
            <a:r>
              <a:rPr lang="en-US" altLang="en-US">
                <a:ea typeface="MS PGothic" panose="020B0600070205080204" pitchFamily="34" charset="-128"/>
              </a:rPr>
              <a:t>Maintain head elevation, antibiotics, </a:t>
            </a:r>
          </a:p>
          <a:p>
            <a:pPr marL="1295400" lvl="2" indent="-381000"/>
            <a:r>
              <a:rPr lang="en-US" altLang="en-US">
                <a:ea typeface="MS PGothic" panose="020B0600070205080204" pitchFamily="34" charset="-128"/>
              </a:rPr>
              <a:t>No nose blowing </a:t>
            </a:r>
          </a:p>
          <a:p>
            <a:pPr marL="533400" indent="-533400">
              <a:buFontTx/>
              <a:buAutoNum type="arabicPeriod" startAt="4"/>
            </a:pPr>
            <a:r>
              <a:rPr lang="en-US" altLang="en-US"/>
              <a:t>Fractures (move slowly)</a:t>
            </a:r>
          </a:p>
          <a:p>
            <a:pPr marL="533400" indent="-533400">
              <a:buFontTx/>
              <a:buAutoNum type="arabicPeriod" startAt="4"/>
            </a:pPr>
            <a:endParaRPr lang="en-US" altLang="en-US" sz="2400"/>
          </a:p>
          <a:p>
            <a:pPr marL="533400" indent="-533400">
              <a:buFontTx/>
              <a:buAutoNum type="arabicPeriod" startAt="4"/>
            </a:pPr>
            <a:r>
              <a:rPr lang="en-US" altLang="en-US" sz="2400"/>
              <a:t>Avoid disturbing nasogastric tubes</a:t>
            </a: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B49C565-F510-8647-84E7-E5C0E2A9B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533400" indent="-5334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 u="sng">
                <a:solidFill>
                  <a:srgbClr val="FFC000"/>
                </a:solidFill>
              </a:rPr>
              <a:t>Safety precautions with TBI patients</a:t>
            </a:r>
          </a:p>
        </p:txBody>
      </p:sp>
    </p:spTree>
    <p:extLst>
      <p:ext uri="{BB962C8B-B14F-4D97-AF65-F5344CB8AC3E}">
        <p14:creationId xmlns:p14="http://schemas.microsoft.com/office/powerpoint/2010/main" val="429409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E5176E85-349F-364B-B4E5-F1564C6F6D8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Mild TBI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85D20715-CDAD-1F48-86BB-8E84808DA44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Or Concussions…</a:t>
            </a:r>
          </a:p>
        </p:txBody>
      </p:sp>
    </p:spTree>
    <p:extLst>
      <p:ext uri="{BB962C8B-B14F-4D97-AF65-F5344CB8AC3E}">
        <p14:creationId xmlns:p14="http://schemas.microsoft.com/office/powerpoint/2010/main" val="344795689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6AC65EC-FF35-A849-BE75-680617BA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50" y="274638"/>
            <a:ext cx="8699500" cy="639762"/>
          </a:xfrm>
        </p:spPr>
        <p:txBody>
          <a:bodyPr vert="horz" lIns="0" tIns="0" rIns="0" bIns="0" rtlCol="0" anchor="t">
            <a:normAutofit/>
          </a:bodyPr>
          <a:lstStyle/>
          <a:p>
            <a:pPr algn="l" rtl="0" eaLnBrk="1" hangingPunct="1">
              <a:lnSpc>
                <a:spcPct val="95000"/>
              </a:lnSpc>
            </a:pPr>
            <a:r>
              <a:rPr lang="en-US" altLang="en-US" sz="4000" b="1">
                <a:latin typeface="Bodoni" pitchFamily="2" charset="0"/>
              </a:rPr>
              <a:t>Classification of TBI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A5D3B88-2B3B-3743-AA11-A6451D4FEE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990600"/>
            <a:ext cx="8534400" cy="5638800"/>
          </a:xfrm>
        </p:spPr>
        <p:txBody>
          <a:bodyPr vert="horz" lIns="0" tIns="0" rIns="0" bIns="0" rtlCol="1">
            <a:normAutofit fontScale="92500" lnSpcReduction="10000"/>
          </a:bodyPr>
          <a:lstStyle/>
          <a:p>
            <a:pPr marL="617538" lvl="1" indent="-51435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  <a:defRPr/>
            </a:pPr>
            <a:r>
              <a:rPr lang="en-US" altLang="en-US" sz="3300" u="sng" dirty="0">
                <a:cs typeface="+mj-cs"/>
              </a:rPr>
              <a:t>1. </a:t>
            </a:r>
            <a:r>
              <a:rPr lang="en-US" altLang="en-US" sz="3200" u="sng" dirty="0">
                <a:cs typeface="+mj-cs"/>
              </a:rPr>
              <a:t>Open head injury</a:t>
            </a:r>
            <a:r>
              <a:rPr lang="en-US" altLang="en-US" sz="3200" dirty="0">
                <a:cs typeface="+mj-cs"/>
              </a:rPr>
              <a:t>  </a:t>
            </a:r>
          </a:p>
          <a:p>
            <a:pPr marL="411163"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defRPr/>
            </a:pPr>
            <a:r>
              <a:rPr lang="en-US" altLang="en-US" dirty="0">
                <a:cs typeface="+mj-cs"/>
              </a:rPr>
              <a:t>Penetration of the head </a:t>
            </a:r>
          </a:p>
          <a:p>
            <a:pPr marL="411163"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defRPr/>
            </a:pPr>
            <a:r>
              <a:rPr lang="en-US" altLang="en-US" dirty="0">
                <a:cs typeface="+mj-cs"/>
              </a:rPr>
              <a:t>Enter the cranial cavity</a:t>
            </a:r>
          </a:p>
          <a:p>
            <a:pPr marL="411163"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defRPr/>
            </a:pPr>
            <a:r>
              <a:rPr lang="en-US" altLang="en-US" dirty="0">
                <a:cs typeface="+mj-cs"/>
              </a:rPr>
              <a:t>Common causes:</a:t>
            </a:r>
            <a:br>
              <a:rPr lang="en-US" altLang="en-US" dirty="0">
                <a:cs typeface="+mj-cs"/>
              </a:rPr>
            </a:br>
            <a:r>
              <a:rPr lang="en-US" altLang="en-US" dirty="0">
                <a:cs typeface="+mj-cs"/>
              </a:rPr>
              <a:t>severe fall, gunshot, assault, vehicle accident</a:t>
            </a:r>
          </a:p>
          <a:p>
            <a:pPr marL="411163"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  <a:defRPr/>
            </a:pPr>
            <a:endParaRPr lang="en-US" altLang="en-US" sz="3200" dirty="0">
              <a:cs typeface="+mj-cs"/>
            </a:endParaRPr>
          </a:p>
          <a:p>
            <a:pPr marL="617538" lvl="1" indent="-51435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  <a:defRPr/>
            </a:pPr>
            <a:r>
              <a:rPr lang="en-US" altLang="en-US" sz="3200" u="sng" dirty="0">
                <a:cs typeface="+mj-cs"/>
              </a:rPr>
              <a:t>2. Closed head injury</a:t>
            </a:r>
            <a:r>
              <a:rPr lang="en-US" altLang="en-US" sz="3200" dirty="0">
                <a:cs typeface="+mj-cs"/>
              </a:rPr>
              <a:t> </a:t>
            </a:r>
          </a:p>
          <a:p>
            <a:pPr marL="617538" lvl="1" indent="-51435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defRPr/>
            </a:pPr>
            <a:r>
              <a:rPr lang="en-US" altLang="en-US" dirty="0">
                <a:cs typeface="+mj-cs"/>
              </a:rPr>
              <a:t>No open head wound; brain damaged internally</a:t>
            </a:r>
          </a:p>
          <a:p>
            <a:pPr marL="617538" lvl="1" indent="-51435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defRPr/>
            </a:pPr>
            <a:endParaRPr lang="en-US" altLang="en-US" dirty="0">
              <a:cs typeface="+mj-cs"/>
            </a:endParaRPr>
          </a:p>
          <a:p>
            <a:pPr marL="617538" lvl="1" indent="-51435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defRPr/>
            </a:pPr>
            <a:r>
              <a:rPr lang="en-US" altLang="en-US" dirty="0">
                <a:cs typeface="+mj-cs"/>
              </a:rPr>
              <a:t>Could be:</a:t>
            </a:r>
          </a:p>
          <a:p>
            <a:pPr marL="984250" lvl="1" indent="-4445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en-US" altLang="en-US" dirty="0">
                <a:cs typeface="+mj-cs"/>
              </a:rPr>
              <a:t>Dynamic : acceleration and deceleration </a:t>
            </a:r>
          </a:p>
          <a:p>
            <a:pPr marL="984250" lvl="1" indent="-4445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en-US" altLang="en-US" dirty="0">
                <a:cs typeface="+mj-cs"/>
              </a:rPr>
              <a:t>Static  : </a:t>
            </a:r>
            <a:r>
              <a:rPr lang="en-US" altLang="en-US" dirty="0"/>
              <a:t>crush injury</a:t>
            </a:r>
            <a:endParaRPr lang="en-US" altLang="en-US" dirty="0">
              <a:cs typeface="+mj-cs"/>
            </a:endParaRPr>
          </a:p>
          <a:p>
            <a:pPr marL="617538" lvl="1" indent="-51435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defRPr/>
            </a:pPr>
            <a:r>
              <a:rPr lang="en-US" altLang="en-US" dirty="0">
                <a:cs typeface="+mj-cs"/>
              </a:rPr>
              <a:t>Common causes:</a:t>
            </a:r>
            <a:br>
              <a:rPr lang="en-US" altLang="en-US" dirty="0">
                <a:cs typeface="+mj-cs"/>
              </a:rPr>
            </a:br>
            <a:r>
              <a:rPr lang="en-US" altLang="en-US" dirty="0">
                <a:cs typeface="+mj-cs"/>
              </a:rPr>
              <a:t>Falls, vehicle accidents, sports accidents</a:t>
            </a:r>
            <a:endParaRPr lang="en-US" altLang="en-US" sz="2000" dirty="0">
              <a:cs typeface="+mj-cs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  <a:defRPr/>
            </a:pPr>
            <a:br>
              <a:rPr lang="en-US" altLang="en-US" sz="3300" dirty="0">
                <a:cs typeface="+mj-cs"/>
              </a:rPr>
            </a:br>
            <a:br>
              <a:rPr lang="en-US" altLang="en-US" sz="3300" dirty="0">
                <a:cs typeface="+mj-cs"/>
              </a:rPr>
            </a:br>
            <a:endParaRPr lang="en-US" altLang="en-US" sz="3300" dirty="0">
              <a:cs typeface="+mj-cs"/>
            </a:endParaRPr>
          </a:p>
        </p:txBody>
      </p:sp>
      <p:pic>
        <p:nvPicPr>
          <p:cNvPr id="32771" name="image6.jpeg">
            <a:extLst>
              <a:ext uri="{FF2B5EF4-FFF2-40B4-BE49-F238E27FC236}">
                <a16:creationId xmlns:a16="http://schemas.microsoft.com/office/drawing/2014/main" id="{BEA795D3-6E12-0740-83E2-2D54EB925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0"/>
            <a:ext cx="1449388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 descr="C:\Users\User\Desktop\تنزيل (1).jpg">
            <a:extLst>
              <a:ext uri="{FF2B5EF4-FFF2-40B4-BE49-F238E27FC236}">
                <a16:creationId xmlns:a16="http://schemas.microsoft.com/office/drawing/2014/main" id="{41DFCB6B-0C4C-7C47-BD2B-03868C25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4648200"/>
            <a:ext cx="178117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50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4C741F28-513D-AC40-943F-E777F362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33400"/>
            <a:ext cx="8229600" cy="685800"/>
          </a:xfrm>
        </p:spPr>
        <p:txBody>
          <a:bodyPr vert="horz" lIns="0" tIns="0" rIns="0" bIns="0" rtlCol="0" anchor="t">
            <a:normAutofit fontScale="90000"/>
          </a:bodyPr>
          <a:lstStyle/>
          <a:p>
            <a:pPr algn="l" rtl="0" eaLnBrk="1" hangingPunct="1">
              <a:lnSpc>
                <a:spcPct val="95000"/>
              </a:lnSpc>
            </a:pPr>
            <a:r>
              <a:rPr lang="en-US" altLang="en-US" sz="4000" b="1">
                <a:latin typeface="Bodoni" pitchFamily="2" charset="0"/>
              </a:rPr>
              <a:t>Classification of TBI (Extent of Pathology) </a:t>
            </a:r>
            <a:endParaRPr lang="en-US" altLang="en-US" sz="3900" b="1">
              <a:latin typeface="Bodoni" pitchFamily="2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D046530-84A2-CE49-BAB2-906E2C9CB9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9125" y="1739901"/>
            <a:ext cx="8305800" cy="4906963"/>
          </a:xfrm>
        </p:spPr>
        <p:txBody>
          <a:bodyPr vert="horz" lIns="0" tIns="0" rIns="0" bIns="0" rtlCol="1">
            <a:norm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None/>
              <a:defRPr/>
            </a:pPr>
            <a:r>
              <a:rPr lang="en-US" altLang="en-US" sz="2600" b="1" u="sng" dirty="0">
                <a:solidFill>
                  <a:srgbClr val="FF0000"/>
                </a:solidFill>
                <a:cs typeface="+mj-cs"/>
              </a:rPr>
              <a:t>Focal Injury</a:t>
            </a:r>
            <a:endParaRPr lang="en-US" altLang="en-US" dirty="0">
              <a:solidFill>
                <a:srgbClr val="FF0000"/>
              </a:solidFill>
              <a:cs typeface="+mj-cs"/>
            </a:endParaRPr>
          </a:p>
          <a:p>
            <a:pPr>
              <a:defRPr/>
            </a:pPr>
            <a:r>
              <a:rPr lang="en-US" altLang="en-US" sz="2400" dirty="0"/>
              <a:t>Contusions and lacerations of the brain </a:t>
            </a:r>
          </a:p>
          <a:p>
            <a:pPr>
              <a:defRPr/>
            </a:pPr>
            <a:r>
              <a:rPr lang="en-US" altLang="en-US" sz="2400" dirty="0"/>
              <a:t>Occur when the brain hits the skull </a:t>
            </a:r>
            <a:endParaRPr lang="en-US" altLang="en-US" sz="2400" dirty="0">
              <a:cs typeface="+mj-cs"/>
            </a:endParaRPr>
          </a:p>
          <a:p>
            <a:pPr>
              <a:lnSpc>
                <a:spcPct val="95000"/>
              </a:lnSpc>
              <a:spcBef>
                <a:spcPct val="0"/>
              </a:spcBef>
              <a:tabLst>
                <a:tab pos="711200" algn="l"/>
              </a:tabLst>
              <a:defRPr/>
            </a:pPr>
            <a:r>
              <a:rPr lang="en-US" altLang="en-US" sz="2400" dirty="0">
                <a:cs typeface="+mj-cs"/>
              </a:rPr>
              <a:t>concentrated in a particular area</a:t>
            </a:r>
          </a:p>
          <a:p>
            <a:pPr>
              <a:lnSpc>
                <a:spcPct val="95000"/>
              </a:lnSpc>
              <a:spcBef>
                <a:spcPct val="0"/>
              </a:spcBef>
              <a:tabLst>
                <a:tab pos="711200" algn="l"/>
              </a:tabLst>
              <a:defRPr/>
            </a:pPr>
            <a:r>
              <a:rPr lang="en-GB" sz="2400" dirty="0"/>
              <a:t>With or without skull fractures</a:t>
            </a:r>
            <a:endParaRPr lang="en-US" altLang="en-US" sz="2400" dirty="0">
              <a:cs typeface="+mj-cs"/>
            </a:endParaRPr>
          </a:p>
          <a:p>
            <a:pPr>
              <a:defRPr/>
            </a:pPr>
            <a:r>
              <a:rPr lang="en-US" sz="2400" b="1" dirty="0"/>
              <a:t>Hematoma</a:t>
            </a:r>
          </a:p>
          <a:p>
            <a:pPr marL="623888" indent="-444500">
              <a:buFont typeface="Wingdings" pitchFamily="2" charset="2"/>
              <a:buChar char="Ø"/>
              <a:defRPr/>
            </a:pPr>
            <a:r>
              <a:rPr lang="en-US" sz="2400" b="1" dirty="0"/>
              <a:t> </a:t>
            </a:r>
            <a:r>
              <a:rPr lang="en-US" sz="2000" dirty="0"/>
              <a:t>Mass of blood confined to an organ or space </a:t>
            </a:r>
          </a:p>
          <a:p>
            <a:pPr marL="623888" indent="-444500">
              <a:buFont typeface="Wingdings" pitchFamily="2" charset="2"/>
              <a:buChar char="Ø"/>
              <a:defRPr/>
            </a:pPr>
            <a:r>
              <a:rPr lang="en-US" sz="2000" dirty="0"/>
              <a:t>Caused by a broken blood vessel </a:t>
            </a:r>
          </a:p>
          <a:p>
            <a:pPr>
              <a:lnSpc>
                <a:spcPct val="95000"/>
              </a:lnSpc>
              <a:spcBef>
                <a:spcPct val="0"/>
              </a:spcBef>
              <a:tabLst>
                <a:tab pos="711200" algn="l"/>
              </a:tabLst>
              <a:defRPr/>
            </a:pPr>
            <a:endParaRPr lang="en-US" altLang="en-US" sz="2400" dirty="0">
              <a:cs typeface="+mj-cs"/>
            </a:endParaRPr>
          </a:p>
        </p:txBody>
      </p:sp>
      <p:pic>
        <p:nvPicPr>
          <p:cNvPr id="34819" name="image24.jpeg">
            <a:extLst>
              <a:ext uri="{FF2B5EF4-FFF2-40B4-BE49-F238E27FC236}">
                <a16:creationId xmlns:a16="http://schemas.microsoft.com/office/drawing/2014/main" id="{570BF996-C5C8-B04C-AE66-0A6C8F661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388" y="4038601"/>
            <a:ext cx="1852612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32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9DD9D6C3-B83B-214C-9642-DD1F6182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17762" name="Content Placeholder 2">
            <a:extLst>
              <a:ext uri="{FF2B5EF4-FFF2-40B4-BE49-F238E27FC236}">
                <a16:creationId xmlns:a16="http://schemas.microsoft.com/office/drawing/2014/main" id="{41DBD82D-3E04-9342-8933-33B2B56FD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17763" name="Picture 3">
            <a:extLst>
              <a:ext uri="{FF2B5EF4-FFF2-40B4-BE49-F238E27FC236}">
                <a16:creationId xmlns:a16="http://schemas.microsoft.com/office/drawing/2014/main" id="{0234551B-0849-C748-BB65-9981EA457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728663"/>
            <a:ext cx="698500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58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24B1BC8F-3235-5A45-BF12-8FEB894F94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pPr algn="l" rtl="0" eaLnBrk="1" hangingPunct="1"/>
            <a:r>
              <a:rPr lang="en-US" altLang="en-US"/>
              <a:t>Focal Lesions 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D0CAAF36-851C-654B-9E05-9F6ED106C782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7400" y="1295401"/>
            <a:ext cx="7772400" cy="4830763"/>
          </a:xfrm>
        </p:spPr>
        <p:txBody>
          <a:bodyPr rtlCol="1">
            <a:normAutofit/>
          </a:bodyPr>
          <a:lstStyle/>
          <a:p>
            <a:pPr marL="442913" indent="-442913">
              <a:defRPr/>
            </a:pPr>
            <a:r>
              <a:rPr lang="en-US" altLang="en-US" sz="2400" dirty="0">
                <a:cs typeface="+mj-cs"/>
              </a:rPr>
              <a:t>Occipital and parietal lobes are less likely to damage</a:t>
            </a:r>
          </a:p>
          <a:p>
            <a:pPr marL="442913" lvl="1" indent="-442913">
              <a:defRPr/>
            </a:pPr>
            <a:r>
              <a:rPr lang="en-GB" b="1" dirty="0"/>
              <a:t>Impairments may include:</a:t>
            </a:r>
            <a:endParaRPr lang="en-US" b="1" dirty="0"/>
          </a:p>
          <a:p>
            <a:pPr marL="442913" lvl="2" indent="-442913">
              <a:buFont typeface="Wingdings" pitchFamily="2" charset="2"/>
              <a:buChar char="v"/>
              <a:defRPr/>
            </a:pPr>
            <a:r>
              <a:rPr lang="en-GB" dirty="0"/>
              <a:t>Usually Prefrontal &amp; anterior temporal areas </a:t>
            </a:r>
            <a:endParaRPr lang="en-US" dirty="0"/>
          </a:p>
          <a:p>
            <a:pPr marL="442913" lvl="3" indent="-442913">
              <a:defRPr/>
            </a:pPr>
            <a:r>
              <a:rPr lang="en-GB" dirty="0"/>
              <a:t>Interrupts connections to </a:t>
            </a:r>
            <a:r>
              <a:rPr lang="en-GB" dirty="0" err="1"/>
              <a:t>subcortical</a:t>
            </a:r>
            <a:r>
              <a:rPr lang="en-GB" dirty="0"/>
              <a:t> limbs structures</a:t>
            </a:r>
            <a:endParaRPr lang="en-US" sz="2800" dirty="0"/>
          </a:p>
          <a:p>
            <a:pPr marL="623888" indent="-84138">
              <a:buNone/>
              <a:defRPr/>
            </a:pPr>
            <a:r>
              <a:rPr lang="en-GB" sz="2000" dirty="0"/>
              <a:t>» Memory</a:t>
            </a:r>
            <a:endParaRPr lang="en-US" dirty="0"/>
          </a:p>
          <a:p>
            <a:pPr marL="623888" indent="-84138">
              <a:buNone/>
              <a:defRPr/>
            </a:pPr>
            <a:r>
              <a:rPr lang="en-GB" sz="2000" dirty="0"/>
              <a:t>» Emotion</a:t>
            </a:r>
            <a:endParaRPr lang="en-US" dirty="0"/>
          </a:p>
          <a:p>
            <a:pPr marL="623888" indent="-84138">
              <a:buNone/>
              <a:defRPr/>
            </a:pPr>
            <a:r>
              <a:rPr lang="en-GB" sz="2000" dirty="0"/>
              <a:t>» Drive</a:t>
            </a:r>
            <a:endParaRPr lang="en-US" dirty="0"/>
          </a:p>
          <a:p>
            <a:pPr marL="442913" lvl="2" indent="-442913">
              <a:buFont typeface="Wingdings" pitchFamily="2" charset="2"/>
              <a:buChar char="v"/>
              <a:defRPr/>
            </a:pPr>
            <a:r>
              <a:rPr lang="en-GB" dirty="0" err="1"/>
              <a:t>Orbitofrontal</a:t>
            </a:r>
            <a:r>
              <a:rPr lang="en-GB" dirty="0"/>
              <a:t> areas </a:t>
            </a:r>
            <a:endParaRPr lang="en-US" dirty="0"/>
          </a:p>
          <a:p>
            <a:pPr marL="442913" lvl="3" indent="-442913">
              <a:defRPr/>
            </a:pPr>
            <a:r>
              <a:rPr lang="en-GB" dirty="0"/>
              <a:t>Extreme impulsivity</a:t>
            </a:r>
            <a:endParaRPr lang="en-US" sz="2800" dirty="0"/>
          </a:p>
          <a:p>
            <a:pPr marL="442913" lvl="3" indent="-442913">
              <a:defRPr/>
            </a:pPr>
            <a:r>
              <a:rPr lang="en-GB" dirty="0"/>
              <a:t>No motor or speech impairments</a:t>
            </a:r>
            <a:endParaRPr lang="en-US" sz="2800" dirty="0"/>
          </a:p>
          <a:p>
            <a:pPr marL="442913" indent="-442913">
              <a:defRPr/>
            </a:pPr>
            <a:endParaRPr lang="en-US" altLang="en-US" sz="2400" dirty="0">
              <a:cs typeface="+mj-cs"/>
            </a:endParaRPr>
          </a:p>
        </p:txBody>
      </p:sp>
      <p:pic>
        <p:nvPicPr>
          <p:cNvPr id="36867" name="Picture 4">
            <a:extLst>
              <a:ext uri="{FF2B5EF4-FFF2-40B4-BE49-F238E27FC236}">
                <a16:creationId xmlns:a16="http://schemas.microsoft.com/office/drawing/2014/main" id="{A6A58BA2-9DBF-1247-BC7F-74F301197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3292476"/>
            <a:ext cx="3455988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94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44E45D3C-0466-4940-B519-9A05D054B2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pPr algn="l" rtl="0" eaLnBrk="1" hangingPunct="1"/>
            <a:r>
              <a:rPr lang="en-US" altLang="en-US"/>
              <a:t>Focal Lesions 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55667C16-5F3A-E640-8216-8610C6D018D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7400" y="1295401"/>
            <a:ext cx="7772400" cy="4830763"/>
          </a:xfrm>
        </p:spPr>
        <p:txBody>
          <a:bodyPr rtlCol="1">
            <a:normAutofit/>
          </a:bodyPr>
          <a:lstStyle/>
          <a:p>
            <a:pPr marL="803275" lvl="1" indent="-623888">
              <a:buNone/>
              <a:defRPr/>
            </a:pPr>
            <a:r>
              <a:rPr lang="en-GB" b="1" dirty="0"/>
              <a:t>Impairments may include:</a:t>
            </a:r>
            <a:endParaRPr lang="en-US" b="1" dirty="0"/>
          </a:p>
          <a:p>
            <a:pPr marL="539750" lvl="2" indent="-457200">
              <a:buFont typeface="Wingdings" pitchFamily="2" charset="2"/>
              <a:buChar char="v"/>
              <a:defRPr/>
            </a:pPr>
            <a:r>
              <a:rPr lang="en-GB" sz="2800" b="1" dirty="0" err="1"/>
              <a:t>Frontolateral</a:t>
            </a:r>
            <a:r>
              <a:rPr lang="en-GB" sz="2800" b="1" dirty="0"/>
              <a:t> area </a:t>
            </a:r>
            <a:endParaRPr lang="en-US" b="1" dirty="0"/>
          </a:p>
          <a:p>
            <a:pPr marL="803275" lvl="3" indent="-360363">
              <a:defRPr/>
            </a:pPr>
            <a:r>
              <a:rPr lang="en-GB" sz="2400" dirty="0" err="1"/>
              <a:t>Hemiparesis</a:t>
            </a:r>
            <a:endParaRPr lang="en-US" sz="3200" dirty="0"/>
          </a:p>
          <a:p>
            <a:pPr marL="803275" lvl="3" indent="-360363">
              <a:defRPr/>
            </a:pPr>
            <a:r>
              <a:rPr lang="en-GB" sz="2400" dirty="0"/>
              <a:t>Impulsivity</a:t>
            </a:r>
            <a:endParaRPr lang="en-US" sz="3200" dirty="0"/>
          </a:p>
          <a:p>
            <a:pPr marL="803275" lvl="3" indent="-360363">
              <a:defRPr/>
            </a:pPr>
            <a:r>
              <a:rPr lang="en-GB" sz="2400" dirty="0" err="1"/>
              <a:t>Attentional</a:t>
            </a:r>
            <a:r>
              <a:rPr lang="en-GB" sz="2400" dirty="0"/>
              <a:t> impairments</a:t>
            </a:r>
            <a:endParaRPr lang="en-US" sz="3200" dirty="0"/>
          </a:p>
          <a:p>
            <a:pPr marL="803275" lvl="3" indent="-360363">
              <a:defRPr/>
            </a:pPr>
            <a:r>
              <a:rPr lang="en-GB" sz="2400" dirty="0"/>
              <a:t>Decreased accuracy and mental flexibility</a:t>
            </a:r>
          </a:p>
          <a:p>
            <a:pPr marL="803275" lvl="3" indent="-360363">
              <a:buNone/>
              <a:defRPr/>
            </a:pPr>
            <a:endParaRPr lang="en-US" sz="3200" dirty="0"/>
          </a:p>
          <a:p>
            <a:pPr algn="l" rtl="0">
              <a:buFont typeface="Arial" panose="020B0604020202020204" pitchFamily="34" charset="0"/>
              <a:buNone/>
              <a:defRPr/>
            </a:pPr>
            <a:r>
              <a:rPr lang="en-GB" dirty="0"/>
              <a:t> </a:t>
            </a:r>
            <a:endParaRPr lang="en-US" sz="4400" dirty="0"/>
          </a:p>
          <a:p>
            <a:pPr marL="803275" indent="-360363">
              <a:defRPr/>
            </a:pPr>
            <a:endParaRPr lang="en-US" alt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1988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1581</Words>
  <Application>Microsoft Macintosh PowerPoint</Application>
  <PresentationFormat>Widescreen</PresentationFormat>
  <Paragraphs>354</Paragraphs>
  <Slides>49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MS PGothic</vt:lpstr>
      <vt:lpstr>MS PGothic</vt:lpstr>
      <vt:lpstr>Arial</vt:lpstr>
      <vt:lpstr>Bodoni</vt:lpstr>
      <vt:lpstr>Calibri</vt:lpstr>
      <vt:lpstr>Calibri Light</vt:lpstr>
      <vt:lpstr>Courier New</vt:lpstr>
      <vt:lpstr>Times New Roman</vt:lpstr>
      <vt:lpstr>Wingdings</vt:lpstr>
      <vt:lpstr>Office Theme</vt:lpstr>
      <vt:lpstr>Traumatic Brain  Injury (TBI) </vt:lpstr>
      <vt:lpstr>Definition</vt:lpstr>
      <vt:lpstr>Definition </vt:lpstr>
      <vt:lpstr>Incidence, Prevalence, Causation </vt:lpstr>
      <vt:lpstr>Classification of TBI</vt:lpstr>
      <vt:lpstr>Classification of TBI (Extent of Pathology) </vt:lpstr>
      <vt:lpstr>PowerPoint Presentation</vt:lpstr>
      <vt:lpstr>Focal Lesions </vt:lpstr>
      <vt:lpstr>Focal Lesions </vt:lpstr>
      <vt:lpstr>Diffuse  Brain Injury </vt:lpstr>
      <vt:lpstr>Diffuse vs. Focal injuries </vt:lpstr>
      <vt:lpstr>PowerPoint Presentation</vt:lpstr>
      <vt:lpstr>PowerPoint Presentation</vt:lpstr>
      <vt:lpstr>Diffuse axonal injuries</vt:lpstr>
      <vt:lpstr>Diffuse axonal injuries </vt:lpstr>
      <vt:lpstr>PowerPoint Presentation</vt:lpstr>
      <vt:lpstr>Cranial Nerve Damage </vt:lpstr>
      <vt:lpstr>PowerPoint Presentation</vt:lpstr>
      <vt:lpstr>PowerPoint Presentation</vt:lpstr>
      <vt:lpstr>Symptoms</vt:lpstr>
      <vt:lpstr>Severity </vt:lpstr>
      <vt:lpstr>Phases TBI survivors Medical treatment</vt:lpstr>
      <vt:lpstr>PowerPoint Presentation</vt:lpstr>
      <vt:lpstr>Primary Brain Damage</vt:lpstr>
      <vt:lpstr>Secondary Brain Damage</vt:lpstr>
      <vt:lpstr>Phases TBI survivors</vt:lpstr>
      <vt:lpstr>Four Phases of Life for the Survivor of TBI </vt:lpstr>
      <vt:lpstr>Phases TBI survivors  Pre-injury</vt:lpstr>
      <vt:lpstr>Phases TBI survivors Medical treatment</vt:lpstr>
      <vt:lpstr>PowerPoint Presentation</vt:lpstr>
      <vt:lpstr>PowerPoint Presentation</vt:lpstr>
      <vt:lpstr>Phases TBI survivors Medical treatment</vt:lpstr>
      <vt:lpstr>Phases TBI survivors Medical treatment</vt:lpstr>
      <vt:lpstr>Patients with Severe Alterations in Consciousness</vt:lpstr>
      <vt:lpstr>Alteration in Consciousness - Severity</vt:lpstr>
      <vt:lpstr>Alteration in Consciousness - Severity</vt:lpstr>
      <vt:lpstr>Alteration in Consciousness - Severity</vt:lpstr>
      <vt:lpstr>Assessment </vt:lpstr>
      <vt:lpstr>Outcomes and prognosis</vt:lpstr>
      <vt:lpstr>Clinical Picture</vt:lpstr>
      <vt:lpstr>Physical and Cognitive Changes</vt:lpstr>
      <vt:lpstr>Rigidity</vt:lpstr>
      <vt:lpstr>Interventions for patients in Severely Altered State</vt:lpstr>
      <vt:lpstr>Rehabilitation</vt:lpstr>
      <vt:lpstr>Survivorship</vt:lpstr>
      <vt:lpstr>PowerPoint Presentation</vt:lpstr>
      <vt:lpstr>PowerPoint Presentation</vt:lpstr>
      <vt:lpstr>PowerPoint Presentation</vt:lpstr>
      <vt:lpstr>Mild TBI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Traumatic Brain  Injury (TBI) </dc:title>
  <dc:creator>Dua'a Alwawi</dc:creator>
  <cp:lastModifiedBy>Dua'a Alwawi</cp:lastModifiedBy>
  <cp:revision>2</cp:revision>
  <dcterms:created xsi:type="dcterms:W3CDTF">2018-10-12T05:02:30Z</dcterms:created>
  <dcterms:modified xsi:type="dcterms:W3CDTF">2018-10-18T00:54:46Z</dcterms:modified>
</cp:coreProperties>
</file>